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Rounds Condensed" charset="1" panose="02000506030000020003"/>
      <p:regular r:id="rId10"/>
    </p:embeddedFont>
    <p:embeddedFont>
      <p:font typeface="TT Rounds Condensed Bold" charset="1" panose="02000806030000020003"/>
      <p:regular r:id="rId11"/>
    </p:embeddedFont>
    <p:embeddedFont>
      <p:font typeface="TT Rounds Condensed Italics" charset="1" panose="02000506030000090003"/>
      <p:regular r:id="rId12"/>
    </p:embeddedFont>
    <p:embeddedFont>
      <p:font typeface="TT Rounds Condensed Bold Italics" charset="1" panose="02000806030000090003"/>
      <p:regular r:id="rId13"/>
    </p:embeddedFont>
    <p:embeddedFont>
      <p:font typeface="TT Rounds Condensed Thin" charset="1" panose="02000503020000020003"/>
      <p:regular r:id="rId14"/>
    </p:embeddedFont>
    <p:embeddedFont>
      <p:font typeface="TT Rounds Condensed Thin Italics" charset="1" panose="02000503020000090003"/>
      <p:regular r:id="rId15"/>
    </p:embeddedFont>
    <p:embeddedFont>
      <p:font typeface="TT Rounds Condensed Heavy" charset="1" panose="02000506030000020003"/>
      <p:regular r:id="rId16"/>
    </p:embeddedFont>
    <p:embeddedFont>
      <p:font typeface="TT Rounds Condensed Heavy Italics" charset="1" panose="02000506000000090003"/>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663440" y="2398395"/>
            <a:ext cx="8961120" cy="6742657"/>
          </a:xfrm>
          <a:prstGeom prst="rect">
            <a:avLst/>
          </a:prstGeom>
        </p:spPr>
        <p:txBody>
          <a:bodyPr anchor="t" rtlCol="false" tIns="0" lIns="0" bIns="0" rIns="0">
            <a:spAutoFit/>
          </a:bodyPr>
          <a:lstStyle/>
          <a:p>
            <a:pPr algn="ctr">
              <a:lnSpc>
                <a:spcPts val="17280"/>
              </a:lnSpc>
            </a:pPr>
            <a:r>
              <a:rPr lang="en-US" sz="14400">
                <a:solidFill>
                  <a:srgbClr val="FFFFFF"/>
                </a:solidFill>
                <a:latin typeface="Arimo Bold"/>
              </a:rPr>
              <a:t>Smart Route Planner</a:t>
            </a:r>
          </a:p>
        </p:txBody>
      </p:sp>
      <p:sp>
        <p:nvSpPr>
          <p:cNvPr name="Freeform 4" id="4"/>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88"/>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TextBox 4" id="4"/>
          <p:cNvSpPr txBox="true"/>
          <p:nvPr/>
        </p:nvSpPr>
        <p:spPr>
          <a:xfrm rot="0">
            <a:off x="378824" y="2444635"/>
            <a:ext cx="8778237" cy="6843057"/>
          </a:xfrm>
          <a:prstGeom prst="rect">
            <a:avLst/>
          </a:prstGeom>
        </p:spPr>
        <p:txBody>
          <a:bodyPr anchor="t" rtlCol="false" tIns="0" lIns="0" bIns="0" rIns="0">
            <a:spAutoFit/>
          </a:bodyPr>
          <a:lstStyle/>
          <a:p>
            <a:pPr algn="l">
              <a:lnSpc>
                <a:spcPts val="2520"/>
              </a:lnSpc>
            </a:pPr>
            <a:r>
              <a:rPr lang="en-US" sz="2100">
                <a:solidFill>
                  <a:srgbClr val="FFFFFF"/>
                </a:solidFill>
                <a:latin typeface="Arimo"/>
              </a:rPr>
              <a:t>#include &lt;stdio.h&gt;</a:t>
            </a:r>
          </a:p>
          <a:p>
            <a:pPr algn="l">
              <a:lnSpc>
                <a:spcPts val="2520"/>
              </a:lnSpc>
            </a:pPr>
            <a:r>
              <a:rPr lang="en-US" sz="2100">
                <a:solidFill>
                  <a:srgbClr val="FFFFFF"/>
                </a:solidFill>
                <a:latin typeface="Arimo"/>
              </a:rPr>
              <a:t>#include &lt;stdlib.h&gt;</a:t>
            </a:r>
          </a:p>
          <a:p>
            <a:pPr algn="l">
              <a:lnSpc>
                <a:spcPts val="2520"/>
              </a:lnSpc>
            </a:pPr>
            <a:r>
              <a:rPr lang="en-US" sz="2100">
                <a:solidFill>
                  <a:srgbClr val="FFFFFF"/>
                </a:solidFill>
                <a:latin typeface="Arimo"/>
              </a:rPr>
              <a:t>#include &lt;limits.h&gt;</a:t>
            </a:r>
          </a:p>
          <a:p>
            <a:pPr algn="l">
              <a:lnSpc>
                <a:spcPts val="2520"/>
              </a:lnSpc>
            </a:pPr>
          </a:p>
          <a:p>
            <a:pPr algn="l">
              <a:lnSpc>
                <a:spcPts val="2520"/>
              </a:lnSpc>
            </a:pPr>
            <a:r>
              <a:rPr lang="en-US" sz="2100">
                <a:solidFill>
                  <a:srgbClr val="FFFFFF"/>
                </a:solidFill>
                <a:latin typeface="Arimo"/>
              </a:rPr>
              <a:t>int findMinDistanceVertex(int dist[], int sptSet[], int V) {</a:t>
            </a:r>
          </a:p>
          <a:p>
            <a:pPr algn="l">
              <a:lnSpc>
                <a:spcPts val="2520"/>
              </a:lnSpc>
            </a:pPr>
            <a:r>
              <a:rPr lang="en-US" sz="2100">
                <a:solidFill>
                  <a:srgbClr val="FFFFFF"/>
                </a:solidFill>
                <a:latin typeface="Arimo"/>
              </a:rPr>
              <a:t>    int min = INT_MAX, minIndex;</a:t>
            </a:r>
          </a:p>
          <a:p>
            <a:pPr algn="l">
              <a:lnSpc>
                <a:spcPts val="2520"/>
              </a:lnSpc>
            </a:pPr>
            <a:r>
              <a:rPr lang="en-US" sz="2100">
                <a:solidFill>
                  <a:srgbClr val="FFFFFF"/>
                </a:solidFill>
                <a:latin typeface="Arimo"/>
              </a:rPr>
              <a:t>    for (int v = 0; v &lt; V; v++) {</a:t>
            </a:r>
          </a:p>
          <a:p>
            <a:pPr algn="l">
              <a:lnSpc>
                <a:spcPts val="2520"/>
              </a:lnSpc>
            </a:pPr>
            <a:r>
              <a:rPr lang="en-US" sz="2100">
                <a:solidFill>
                  <a:srgbClr val="FFFFFF"/>
                </a:solidFill>
                <a:latin typeface="Arimo"/>
              </a:rPr>
              <a:t>        if (!sptSet[v] &amp;&amp; dist[v] &lt; min) {</a:t>
            </a:r>
          </a:p>
          <a:p>
            <a:pPr algn="l">
              <a:lnSpc>
                <a:spcPts val="2520"/>
              </a:lnSpc>
            </a:pPr>
            <a:r>
              <a:rPr lang="en-US" sz="2100">
                <a:solidFill>
                  <a:srgbClr val="FFFFFF"/>
                </a:solidFill>
                <a:latin typeface="Arimo"/>
              </a:rPr>
              <a:t>            min = dist[v];</a:t>
            </a:r>
          </a:p>
          <a:p>
            <a:pPr algn="l">
              <a:lnSpc>
                <a:spcPts val="2520"/>
              </a:lnSpc>
            </a:pPr>
            <a:r>
              <a:rPr lang="en-US" sz="2100">
                <a:solidFill>
                  <a:srgbClr val="FFFFFF"/>
                </a:solidFill>
                <a:latin typeface="Arimo"/>
              </a:rPr>
              <a:t>            minIndex = v;</a:t>
            </a:r>
          </a:p>
          <a:p>
            <a:pPr algn="l">
              <a:lnSpc>
                <a:spcPts val="2520"/>
              </a:lnSpc>
            </a:pPr>
            <a:r>
              <a:rPr lang="en-US" sz="2100">
                <a:solidFill>
                  <a:srgbClr val="FFFFFF"/>
                </a:solidFill>
                <a:latin typeface="Arimo"/>
              </a:rPr>
              <a:t>        }</a:t>
            </a:r>
          </a:p>
          <a:p>
            <a:pPr algn="l">
              <a:lnSpc>
                <a:spcPts val="2520"/>
              </a:lnSpc>
            </a:pPr>
            <a:r>
              <a:rPr lang="en-US" sz="2100">
                <a:solidFill>
                  <a:srgbClr val="FFFFFF"/>
                </a:solidFill>
                <a:latin typeface="Arimo"/>
              </a:rPr>
              <a:t>    }</a:t>
            </a:r>
          </a:p>
          <a:p>
            <a:pPr algn="l">
              <a:lnSpc>
                <a:spcPts val="2520"/>
              </a:lnSpc>
            </a:pPr>
            <a:r>
              <a:rPr lang="en-US" sz="2100">
                <a:solidFill>
                  <a:srgbClr val="FFFFFF"/>
                </a:solidFill>
                <a:latin typeface="Arimo"/>
              </a:rPr>
              <a:t>    return minIndex;</a:t>
            </a:r>
          </a:p>
          <a:p>
            <a:pPr algn="l">
              <a:lnSpc>
                <a:spcPts val="2520"/>
              </a:lnSpc>
            </a:pPr>
            <a:r>
              <a:rPr lang="en-US" sz="2100">
                <a:solidFill>
                  <a:srgbClr val="FFFFFF"/>
                </a:solidFill>
                <a:latin typeface="Arimo"/>
              </a:rPr>
              <a:t>}</a:t>
            </a:r>
          </a:p>
          <a:p>
            <a:pPr algn="l">
              <a:lnSpc>
                <a:spcPts val="2520"/>
              </a:lnSpc>
            </a:pPr>
          </a:p>
          <a:p>
            <a:pPr algn="l">
              <a:lnSpc>
                <a:spcPts val="2520"/>
              </a:lnSpc>
            </a:pPr>
            <a:r>
              <a:rPr lang="en-US" sz="2100">
                <a:solidFill>
                  <a:srgbClr val="FFFFFF"/>
                </a:solidFill>
                <a:latin typeface="Arimo"/>
              </a:rPr>
              <a:t>void printShortestDistances(int dist[], int V) {</a:t>
            </a:r>
          </a:p>
          <a:p>
            <a:pPr algn="l">
              <a:lnSpc>
                <a:spcPts val="2520"/>
              </a:lnSpc>
            </a:pPr>
            <a:r>
              <a:rPr lang="en-US" sz="2100">
                <a:solidFill>
                  <a:srgbClr val="FFFFFF"/>
                </a:solidFill>
                <a:latin typeface="Arimo"/>
              </a:rPr>
              <a:t>    printf("Shortest distances from the source node:\n");</a:t>
            </a:r>
          </a:p>
          <a:p>
            <a:pPr algn="l">
              <a:lnSpc>
                <a:spcPts val="2520"/>
              </a:lnSpc>
            </a:pPr>
            <a:r>
              <a:rPr lang="en-US" sz="2100">
                <a:solidFill>
                  <a:srgbClr val="FFFFFF"/>
                </a:solidFill>
                <a:latin typeface="Arimo"/>
              </a:rPr>
              <a:t>    for (int i = 0; i &lt; V; i++) {</a:t>
            </a:r>
          </a:p>
          <a:p>
            <a:pPr algn="l">
              <a:lnSpc>
                <a:spcPts val="2520"/>
              </a:lnSpc>
            </a:pPr>
            <a:r>
              <a:rPr lang="en-US" sz="2100">
                <a:solidFill>
                  <a:srgbClr val="FFFFFF"/>
                </a:solidFill>
                <a:latin typeface="Arimo"/>
              </a:rPr>
              <a:t>        printf("To node %d: %d\n", i, dist[i]);</a:t>
            </a:r>
          </a:p>
          <a:p>
            <a:pPr algn="l">
              <a:lnSpc>
                <a:spcPts val="2520"/>
              </a:lnSpc>
            </a:pPr>
            <a:r>
              <a:rPr lang="en-US" sz="2100">
                <a:solidFill>
                  <a:srgbClr val="FFFFFF"/>
                </a:solidFill>
                <a:latin typeface="Arimo"/>
              </a:rPr>
              <a:t>    }</a:t>
            </a:r>
          </a:p>
          <a:p>
            <a:pPr algn="l">
              <a:lnSpc>
                <a:spcPts val="2520"/>
              </a:lnSpc>
            </a:pPr>
            <a:r>
              <a:rPr lang="en-US" sz="2100">
                <a:solidFill>
                  <a:srgbClr val="FFFFFF"/>
                </a:solidFill>
                <a:latin typeface="Arimo"/>
              </a:rPr>
              <a:t>}</a:t>
            </a:r>
          </a:p>
        </p:txBody>
      </p:sp>
      <p:sp>
        <p:nvSpPr>
          <p:cNvPr name="TextBox 5" id="5"/>
          <p:cNvSpPr txBox="true"/>
          <p:nvPr/>
        </p:nvSpPr>
        <p:spPr>
          <a:xfrm rot="0">
            <a:off x="9339942" y="2444635"/>
            <a:ext cx="8569235" cy="6843057"/>
          </a:xfrm>
          <a:prstGeom prst="rect">
            <a:avLst/>
          </a:prstGeom>
        </p:spPr>
        <p:txBody>
          <a:bodyPr anchor="t" rtlCol="false" tIns="0" lIns="0" bIns="0" rIns="0">
            <a:spAutoFit/>
          </a:bodyPr>
          <a:lstStyle/>
          <a:p>
            <a:pPr algn="l">
              <a:lnSpc>
                <a:spcPts val="2520"/>
              </a:lnSpc>
            </a:pPr>
            <a:r>
              <a:rPr lang="en-US" sz="2100">
                <a:solidFill>
                  <a:srgbClr val="FFFFFF"/>
                </a:solidFill>
                <a:latin typeface="Arimo"/>
              </a:rPr>
              <a:t>void performDijkstra(int **graph, int V, int src) {</a:t>
            </a:r>
          </a:p>
          <a:p>
            <a:pPr algn="l">
              <a:lnSpc>
                <a:spcPts val="2520"/>
              </a:lnSpc>
            </a:pPr>
            <a:r>
              <a:rPr lang="en-US" sz="2100">
                <a:solidFill>
                  <a:srgbClr val="FFFFFF"/>
                </a:solidFill>
                <a:latin typeface="Arimo"/>
              </a:rPr>
              <a:t>    int *dist = (int *)malloc(V * sizeof(int));</a:t>
            </a:r>
          </a:p>
          <a:p>
            <a:pPr algn="l">
              <a:lnSpc>
                <a:spcPts val="2520"/>
              </a:lnSpc>
            </a:pPr>
            <a:r>
              <a:rPr lang="en-US" sz="2100">
                <a:solidFill>
                  <a:srgbClr val="FFFFFF"/>
                </a:solidFill>
                <a:latin typeface="Arimo"/>
              </a:rPr>
              <a:t>    int *sptSet = (int *)malloc(V * sizeof(int));</a:t>
            </a:r>
          </a:p>
          <a:p>
            <a:pPr algn="l">
              <a:lnSpc>
                <a:spcPts val="2520"/>
              </a:lnSpc>
            </a:pPr>
          </a:p>
          <a:p>
            <a:pPr algn="l">
              <a:lnSpc>
                <a:spcPts val="2520"/>
              </a:lnSpc>
            </a:pPr>
            <a:r>
              <a:rPr lang="en-US" sz="2100">
                <a:solidFill>
                  <a:srgbClr val="FFFFFF"/>
                </a:solidFill>
                <a:latin typeface="Arimo"/>
              </a:rPr>
              <a:t>    // Initialize arrays</a:t>
            </a:r>
          </a:p>
          <a:p>
            <a:pPr algn="l">
              <a:lnSpc>
                <a:spcPts val="2520"/>
              </a:lnSpc>
            </a:pPr>
            <a:r>
              <a:rPr lang="en-US" sz="2100">
                <a:solidFill>
                  <a:srgbClr val="FFFFFF"/>
                </a:solidFill>
                <a:latin typeface="Arimo"/>
              </a:rPr>
              <a:t>    for (int i = 0; i &lt; V; i++) {</a:t>
            </a:r>
          </a:p>
          <a:p>
            <a:pPr algn="l">
              <a:lnSpc>
                <a:spcPts val="2520"/>
              </a:lnSpc>
            </a:pPr>
            <a:r>
              <a:rPr lang="en-US" sz="2100">
                <a:solidFill>
                  <a:srgbClr val="FFFFFF"/>
                </a:solidFill>
                <a:latin typeface="Arimo"/>
              </a:rPr>
              <a:t>        dist[i] = INT_MAX;</a:t>
            </a:r>
          </a:p>
          <a:p>
            <a:pPr algn="l">
              <a:lnSpc>
                <a:spcPts val="2520"/>
              </a:lnSpc>
            </a:pPr>
            <a:r>
              <a:rPr lang="en-US" sz="2100">
                <a:solidFill>
                  <a:srgbClr val="FFFFFF"/>
                </a:solidFill>
                <a:latin typeface="Arimo"/>
              </a:rPr>
              <a:t>        sptSet[i] = 0;</a:t>
            </a:r>
          </a:p>
          <a:p>
            <a:pPr algn="l">
              <a:lnSpc>
                <a:spcPts val="2520"/>
              </a:lnSpc>
            </a:pPr>
            <a:r>
              <a:rPr lang="en-US" sz="2100">
                <a:solidFill>
                  <a:srgbClr val="FFFFFF"/>
                </a:solidFill>
                <a:latin typeface="Arimo"/>
              </a:rPr>
              <a:t>    }</a:t>
            </a:r>
          </a:p>
          <a:p>
            <a:pPr algn="l">
              <a:lnSpc>
                <a:spcPts val="2520"/>
              </a:lnSpc>
            </a:pPr>
          </a:p>
          <a:p>
            <a:pPr algn="l">
              <a:lnSpc>
                <a:spcPts val="2520"/>
              </a:lnSpc>
            </a:pPr>
            <a:r>
              <a:rPr lang="en-US" sz="2100">
                <a:solidFill>
                  <a:srgbClr val="FFFFFF"/>
                </a:solidFill>
                <a:latin typeface="Arimo"/>
              </a:rPr>
              <a:t>    // Distance from source to itself is always 0</a:t>
            </a:r>
          </a:p>
          <a:p>
            <a:pPr algn="l">
              <a:lnSpc>
                <a:spcPts val="2520"/>
              </a:lnSpc>
            </a:pPr>
            <a:r>
              <a:rPr lang="en-US" sz="2100">
                <a:solidFill>
                  <a:srgbClr val="FFFFFF"/>
                </a:solidFill>
                <a:latin typeface="Arimo"/>
              </a:rPr>
              <a:t>    dist[src] = 0;</a:t>
            </a:r>
          </a:p>
          <a:p>
            <a:pPr algn="l">
              <a:lnSpc>
                <a:spcPts val="2520"/>
              </a:lnSpc>
            </a:pPr>
          </a:p>
          <a:p>
            <a:pPr algn="l">
              <a:lnSpc>
                <a:spcPts val="2520"/>
              </a:lnSpc>
            </a:pPr>
            <a:r>
              <a:rPr lang="en-US" sz="2100">
                <a:solidFill>
                  <a:srgbClr val="FFFFFF"/>
                </a:solidFill>
                <a:latin typeface="Arimo"/>
              </a:rPr>
              <a:t>    // Find shortest path for all vertices</a:t>
            </a:r>
          </a:p>
          <a:p>
            <a:pPr algn="l">
              <a:lnSpc>
                <a:spcPts val="2520"/>
              </a:lnSpc>
            </a:pPr>
            <a:r>
              <a:rPr lang="en-US" sz="2100">
                <a:solidFill>
                  <a:srgbClr val="FFFFFF"/>
                </a:solidFill>
                <a:latin typeface="Arimo"/>
              </a:rPr>
              <a:t>    for (int count = 0; count &lt; V - 1; count++) {</a:t>
            </a:r>
          </a:p>
          <a:p>
            <a:pPr algn="l">
              <a:lnSpc>
                <a:spcPts val="2520"/>
              </a:lnSpc>
            </a:pPr>
            <a:r>
              <a:rPr lang="en-US" sz="2100">
                <a:solidFill>
                  <a:srgbClr val="FFFFFF"/>
                </a:solidFill>
                <a:latin typeface="Arimo"/>
              </a:rPr>
              <a:t>        // Pick the minimum distance vertex from the set of vertices not yet processed</a:t>
            </a:r>
          </a:p>
          <a:p>
            <a:pPr algn="l">
              <a:lnSpc>
                <a:spcPts val="2520"/>
              </a:lnSpc>
            </a:pPr>
            <a:r>
              <a:rPr lang="en-US" sz="2100">
                <a:solidFill>
                  <a:srgbClr val="FFFFFF"/>
                </a:solidFill>
                <a:latin typeface="Arimo"/>
              </a:rPr>
              <a:t>        int u = findMinDistanceVertex(dist, sptSet, V);</a:t>
            </a:r>
          </a:p>
          <a:p>
            <a:pPr algn="l">
              <a:lnSpc>
                <a:spcPts val="2520"/>
              </a:lnSpc>
            </a:pPr>
          </a:p>
          <a:p>
            <a:pPr algn="l">
              <a:lnSpc>
                <a:spcPts val="2520"/>
              </a:lnSpc>
            </a:pPr>
            <a:r>
              <a:rPr lang="en-US" sz="2100">
                <a:solidFill>
                  <a:srgbClr val="FFFFFF"/>
                </a:solidFill>
                <a:latin typeface="Arimo"/>
              </a:rPr>
              <a:t>        // Mark the picked vertex as visited</a:t>
            </a:r>
          </a:p>
          <a:p>
            <a:pPr algn="l">
              <a:lnSpc>
                <a:spcPts val="2520"/>
              </a:lnSpc>
            </a:pPr>
            <a:r>
              <a:rPr lang="en-US" sz="2100">
                <a:solidFill>
                  <a:srgbClr val="FFFFFF"/>
                </a:solidFill>
                <a:latin typeface="Arimo"/>
              </a:rPr>
              <a:t>        sptSet[u] = 1;</a:t>
            </a:r>
          </a:p>
        </p:txBody>
      </p:sp>
      <p:sp>
        <p:nvSpPr>
          <p:cNvPr name="TextBox 6" id="6"/>
          <p:cNvSpPr txBox="true"/>
          <p:nvPr/>
        </p:nvSpPr>
        <p:spPr>
          <a:xfrm rot="0">
            <a:off x="2849835" y="537527"/>
            <a:ext cx="1258832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Implementation of Dijkstra’s Algorithm</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598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TextBox 4" id="4"/>
          <p:cNvSpPr txBox="true"/>
          <p:nvPr/>
        </p:nvSpPr>
        <p:spPr>
          <a:xfrm rot="0">
            <a:off x="269778" y="1130208"/>
            <a:ext cx="8024574" cy="8458884"/>
          </a:xfrm>
          <a:prstGeom prst="rect">
            <a:avLst/>
          </a:prstGeom>
        </p:spPr>
        <p:txBody>
          <a:bodyPr anchor="t" rtlCol="false" tIns="0" lIns="0" bIns="0" rIns="0">
            <a:spAutoFit/>
          </a:bodyPr>
          <a:lstStyle/>
          <a:p>
            <a:pPr algn="l">
              <a:lnSpc>
                <a:spcPts val="2520"/>
              </a:lnSpc>
            </a:pPr>
            <a:r>
              <a:rPr lang="en-US" sz="2100" spc="19">
                <a:solidFill>
                  <a:srgbClr val="FFFFFF"/>
                </a:solidFill>
                <a:latin typeface="TT Rounds Condensed"/>
              </a:rPr>
              <a:t>for (int v = 0; v &lt; V; v++) {</a:t>
            </a:r>
          </a:p>
          <a:p>
            <a:pPr algn="l">
              <a:lnSpc>
                <a:spcPts val="2520"/>
              </a:lnSpc>
            </a:pPr>
            <a:r>
              <a:rPr lang="en-US" sz="2100" spc="19">
                <a:solidFill>
                  <a:srgbClr val="FFFFFF"/>
                </a:solidFill>
                <a:latin typeface="TT Rounds Condensed"/>
              </a:rPr>
              <a:t><![CDATA[            if (!sptSet[v] && graph[u][v] && dist[u] != INT_MAX &&]]></a:t>
            </a:r>
          </a:p>
          <a:p>
            <a:pPr algn="l">
              <a:lnSpc>
                <a:spcPts val="2520"/>
              </a:lnSpc>
            </a:pPr>
            <a:r>
              <a:rPr lang="en-US" sz="2100" spc="19">
                <a:solidFill>
                  <a:srgbClr val="FFFFFF"/>
                </a:solidFill>
                <a:latin typeface="TT Rounds Condensed"/>
              </a:rPr>
              <a:t>                dist[u] + graph[u][v] &lt; dist[v]) {</a:t>
            </a:r>
          </a:p>
          <a:p>
            <a:pPr algn="l">
              <a:lnSpc>
                <a:spcPts val="2520"/>
              </a:lnSpc>
            </a:pPr>
            <a:r>
              <a:rPr lang="en-US" sz="2100" spc="19">
                <a:solidFill>
                  <a:srgbClr val="FFFFFF"/>
                </a:solidFill>
                <a:latin typeface="TT Rounds Condensed"/>
              </a:rPr>
              <a:t>                dist[v] = dist[u] + graph[u][v];</a:t>
            </a:r>
          </a:p>
          <a:p>
            <a:pPr algn="l">
              <a:lnSpc>
                <a:spcPts val="2520"/>
              </a:lnSpc>
            </a:pPr>
            <a:r>
              <a:rPr lang="en-US" sz="2100" spc="19">
                <a:solidFill>
                  <a:srgbClr val="FFFFFF"/>
                </a:solidFill>
                <a:latin typeface="TT Rounds Condensed"/>
              </a:rPr>
              <a:t>            }</a:t>
            </a:r>
          </a:p>
          <a:p>
            <a:pPr algn="l">
              <a:lnSpc>
                <a:spcPts val="2520"/>
              </a:lnSpc>
            </a:pPr>
            <a:r>
              <a:rPr lang="en-US" sz="2100" spc="19">
                <a:solidFill>
                  <a:srgbClr val="FFFFFF"/>
                </a:solidFill>
                <a:latin typeface="TT Rounds Condensed"/>
              </a:rPr>
              <a:t>        }</a:t>
            </a:r>
          </a:p>
          <a:p>
            <a:pPr algn="l">
              <a:lnSpc>
                <a:spcPts val="2520"/>
              </a:lnSpc>
            </a:pPr>
            <a:r>
              <a:rPr lang="en-US" sz="2100" spc="19">
                <a:solidFill>
                  <a:srgbClr val="FFFFFF"/>
                </a:solidFill>
                <a:latin typeface="TT Rounds Condensed"/>
              </a:rPr>
              <a:t>    }</a:t>
            </a:r>
          </a:p>
          <a:p>
            <a:pPr algn="l">
              <a:lnSpc>
                <a:spcPts val="2520"/>
              </a:lnSpc>
            </a:pPr>
          </a:p>
          <a:p>
            <a:pPr algn="l">
              <a:lnSpc>
                <a:spcPts val="2520"/>
              </a:lnSpc>
            </a:pPr>
            <a:r>
              <a:rPr lang="en-US" sz="2100" spc="19">
                <a:solidFill>
                  <a:srgbClr val="FFFFFF"/>
                </a:solidFill>
                <a:latin typeface="TT Rounds Condensed"/>
              </a:rPr>
              <a:t>    // Print the solution (shortest distances)</a:t>
            </a:r>
          </a:p>
          <a:p>
            <a:pPr algn="l">
              <a:lnSpc>
                <a:spcPts val="2520"/>
              </a:lnSpc>
            </a:pPr>
            <a:r>
              <a:rPr lang="en-US" sz="2100" spc="19">
                <a:solidFill>
                  <a:srgbClr val="FFFFFF"/>
                </a:solidFill>
                <a:latin typeface="TT Rounds Condensed"/>
              </a:rPr>
              <a:t>    printShortestDistances(dist, V);</a:t>
            </a:r>
          </a:p>
          <a:p>
            <a:pPr algn="l">
              <a:lnSpc>
                <a:spcPts val="2520"/>
              </a:lnSpc>
            </a:pPr>
          </a:p>
          <a:p>
            <a:pPr algn="l">
              <a:lnSpc>
                <a:spcPts val="2520"/>
              </a:lnSpc>
            </a:pPr>
            <a:r>
              <a:rPr lang="en-US" sz="2100" spc="19">
                <a:solidFill>
                  <a:srgbClr val="FFFFFF"/>
                </a:solidFill>
                <a:latin typeface="TT Rounds Condensed"/>
              </a:rPr>
              <a:t>    free(dist);</a:t>
            </a:r>
          </a:p>
          <a:p>
            <a:pPr algn="l">
              <a:lnSpc>
                <a:spcPts val="2520"/>
              </a:lnSpc>
            </a:pPr>
            <a:r>
              <a:rPr lang="en-US" sz="2100" spc="19">
                <a:solidFill>
                  <a:srgbClr val="FFFFFF"/>
                </a:solidFill>
                <a:latin typeface="TT Rounds Condensed"/>
              </a:rPr>
              <a:t>    free(sptSet);</a:t>
            </a:r>
          </a:p>
          <a:p>
            <a:pPr algn="l">
              <a:lnSpc>
                <a:spcPts val="2520"/>
              </a:lnSpc>
            </a:pPr>
            <a:r>
              <a:rPr lang="en-US" sz="2100" spc="19">
                <a:solidFill>
                  <a:srgbClr val="FFFFFF"/>
                </a:solidFill>
                <a:latin typeface="TT Rounds Condensed"/>
              </a:rPr>
              <a:t>}</a:t>
            </a:r>
          </a:p>
          <a:p>
            <a:pPr algn="l">
              <a:lnSpc>
                <a:spcPts val="2520"/>
              </a:lnSpc>
            </a:pPr>
          </a:p>
          <a:p>
            <a:pPr algn="l">
              <a:lnSpc>
                <a:spcPts val="2520"/>
              </a:lnSpc>
            </a:pPr>
            <a:r>
              <a:rPr lang="en-US" sz="2100" spc="19">
                <a:solidFill>
                  <a:srgbClr val="FFFFFF"/>
                </a:solidFill>
                <a:latin typeface="TT Rounds Condensed"/>
              </a:rPr>
              <a:t>int main() {</a:t>
            </a:r>
          </a:p>
          <a:p>
            <a:pPr algn="l">
              <a:lnSpc>
                <a:spcPts val="2520"/>
              </a:lnSpc>
            </a:pPr>
            <a:r>
              <a:rPr lang="en-US" sz="2100" spc="19">
                <a:solidFill>
                  <a:srgbClr val="FFFFFF"/>
                </a:solidFill>
                <a:latin typeface="TT Rounds Condensed"/>
              </a:rPr>
              <a:t>    int V, src;</a:t>
            </a:r>
          </a:p>
          <a:p>
            <a:pPr algn="l">
              <a:lnSpc>
                <a:spcPts val="2520"/>
              </a:lnSpc>
            </a:pPr>
          </a:p>
          <a:p>
            <a:pPr algn="l">
              <a:lnSpc>
                <a:spcPts val="2520"/>
              </a:lnSpc>
            </a:pPr>
            <a:r>
              <a:rPr lang="en-US" sz="2100" spc="19">
                <a:solidFill>
                  <a:srgbClr val="FFFFFF"/>
                </a:solidFill>
                <a:latin typeface="TT Rounds Condensed"/>
              </a:rPr>
              <a:t>    // Get user input for the number of points (V)</a:t>
            </a:r>
          </a:p>
          <a:p>
            <a:pPr algn="l">
              <a:lnSpc>
                <a:spcPts val="2520"/>
              </a:lnSpc>
            </a:pPr>
            <a:r>
              <a:rPr lang="en-US" sz="2100" spc="19">
                <a:solidFill>
                  <a:srgbClr val="FFFFFF"/>
                </a:solidFill>
                <a:latin typeface="TT Rounds Condensed"/>
              </a:rPr>
              <a:t>    printf("Enter the number of points: ");</a:t>
            </a:r>
          </a:p>
          <a:p>
            <a:pPr algn="l">
              <a:lnSpc>
                <a:spcPts val="2520"/>
              </a:lnSpc>
            </a:pPr>
            <a:r>
              <a:rPr lang="en-US" sz="2100" spc="19">
                <a:solidFill>
                  <a:srgbClr val="FFFFFF"/>
                </a:solidFill>
                <a:latin typeface="TT Rounds Condensed"/>
              </a:rPr>
              <a:t>    scanf("%d", &amp;V);</a:t>
            </a:r>
          </a:p>
          <a:p>
            <a:pPr algn="l">
              <a:lnSpc>
                <a:spcPts val="2520"/>
              </a:lnSpc>
            </a:pPr>
          </a:p>
          <a:p>
            <a:pPr algn="l">
              <a:lnSpc>
                <a:spcPts val="2520"/>
              </a:lnSpc>
            </a:pPr>
            <a:r>
              <a:rPr lang="en-US" sz="2100" spc="19">
                <a:solidFill>
                  <a:srgbClr val="FFFFFF"/>
                </a:solidFill>
                <a:latin typeface="TT Rounds Condensed"/>
              </a:rPr>
              <a:t>    int **graph = (int **)malloc(V * sizeof(int *));</a:t>
            </a:r>
          </a:p>
          <a:p>
            <a:pPr algn="l">
              <a:lnSpc>
                <a:spcPts val="2520"/>
              </a:lnSpc>
            </a:pPr>
            <a:r>
              <a:rPr lang="en-US" sz="2100" spc="19">
                <a:solidFill>
                  <a:srgbClr val="FFFFFF"/>
                </a:solidFill>
                <a:latin typeface="TT Rounds Condensed"/>
              </a:rPr>
              <a:t>    for (int i = 0; i &lt; V; i++) {</a:t>
            </a:r>
          </a:p>
          <a:p>
            <a:pPr algn="l">
              <a:lnSpc>
                <a:spcPts val="2520"/>
              </a:lnSpc>
            </a:pPr>
            <a:r>
              <a:rPr lang="en-US" sz="2100" spc="19">
                <a:solidFill>
                  <a:srgbClr val="FFFFFF"/>
                </a:solidFill>
                <a:latin typeface="TT Rounds Condensed"/>
              </a:rPr>
              <a:t>        graph[i] = (int *)malloc(V * sizeof(int));</a:t>
            </a:r>
          </a:p>
          <a:p>
            <a:pPr algn="l">
              <a:lnSpc>
                <a:spcPts val="2520"/>
              </a:lnSpc>
            </a:pPr>
            <a:r>
              <a:rPr lang="en-US" sz="2100" spc="19">
                <a:solidFill>
                  <a:srgbClr val="FFFFFF"/>
                </a:solidFill>
                <a:latin typeface="TT Rounds Condensed"/>
              </a:rPr>
              <a:t>    }</a:t>
            </a:r>
          </a:p>
        </p:txBody>
      </p:sp>
      <p:sp>
        <p:nvSpPr>
          <p:cNvPr name="TextBox 5" id="5"/>
          <p:cNvSpPr txBox="true"/>
          <p:nvPr/>
        </p:nvSpPr>
        <p:spPr>
          <a:xfrm rot="0">
            <a:off x="9235440" y="1303292"/>
            <a:ext cx="6779624" cy="7812554"/>
          </a:xfrm>
          <a:prstGeom prst="rect">
            <a:avLst/>
          </a:prstGeom>
        </p:spPr>
        <p:txBody>
          <a:bodyPr anchor="t" rtlCol="false" tIns="0" lIns="0" bIns="0" rIns="0">
            <a:spAutoFit/>
          </a:bodyPr>
          <a:lstStyle/>
          <a:p>
            <a:pPr algn="l">
              <a:lnSpc>
                <a:spcPts val="2520"/>
              </a:lnSpc>
            </a:pPr>
            <a:r>
              <a:rPr lang="en-US" sz="2100" spc="19">
                <a:solidFill>
                  <a:srgbClr val="FFFFFF"/>
                </a:solidFill>
                <a:latin typeface="TT Rounds Condensed"/>
              </a:rPr>
              <a:t>for (int i = 0; i &lt; V; i++) {</a:t>
            </a:r>
          </a:p>
          <a:p>
            <a:pPr algn="l">
              <a:lnSpc>
                <a:spcPts val="2520"/>
              </a:lnSpc>
            </a:pPr>
            <a:r>
              <a:rPr lang="en-US" sz="2100" spc="19">
                <a:solidFill>
                  <a:srgbClr val="FFFFFF"/>
                </a:solidFill>
                <a:latin typeface="TT Rounds Condensed"/>
              </a:rPr>
              <a:t>        for (int j = 0; j &lt; V; j++) {</a:t>
            </a:r>
          </a:p>
          <a:p>
            <a:pPr algn="l">
              <a:lnSpc>
                <a:spcPts val="2520"/>
              </a:lnSpc>
            </a:pPr>
            <a:r>
              <a:rPr lang="en-US" sz="2100" spc="19">
                <a:solidFill>
                  <a:srgbClr val="FFFFFF"/>
                </a:solidFill>
                <a:latin typeface="TT Rounds Condensed"/>
              </a:rPr>
              <a:t>            if (i != j) {</a:t>
            </a:r>
          </a:p>
          <a:p>
            <a:pPr algn="l">
              <a:lnSpc>
                <a:spcPts val="2520"/>
              </a:lnSpc>
            </a:pPr>
            <a:r>
              <a:rPr lang="en-US" sz="2100" spc="19">
                <a:solidFill>
                  <a:srgbClr val="FFFFFF"/>
                </a:solidFill>
                <a:latin typeface="TT Rounds Condensed"/>
              </a:rPr>
              <a:t>                printf("Enter the weight for edge (%d, %d): ", i, j);</a:t>
            </a:r>
          </a:p>
          <a:p>
            <a:pPr algn="l">
              <a:lnSpc>
                <a:spcPts val="2520"/>
              </a:lnSpc>
            </a:pPr>
            <a:r>
              <a:rPr lang="en-US" sz="2100" spc="19">
                <a:solidFill>
                  <a:srgbClr val="FFFFFF"/>
                </a:solidFill>
                <a:latin typeface="TT Rounds Condensed"/>
              </a:rPr>
              <a:t>                scanf("%d", &amp;graph[i][j]);</a:t>
            </a:r>
          </a:p>
          <a:p>
            <a:pPr algn="l">
              <a:lnSpc>
                <a:spcPts val="2520"/>
              </a:lnSpc>
            </a:pPr>
            <a:r>
              <a:rPr lang="en-US" sz="2100" spc="19">
                <a:solidFill>
                  <a:srgbClr val="FFFFFF"/>
                </a:solidFill>
                <a:latin typeface="TT Rounds Condensed"/>
              </a:rPr>
              <a:t>            }</a:t>
            </a:r>
          </a:p>
          <a:p>
            <a:pPr algn="l">
              <a:lnSpc>
                <a:spcPts val="2520"/>
              </a:lnSpc>
            </a:pPr>
            <a:r>
              <a:rPr lang="en-US" sz="2100" spc="19">
                <a:solidFill>
                  <a:srgbClr val="FFFFFF"/>
                </a:solidFill>
                <a:latin typeface="TT Rounds Condensed"/>
              </a:rPr>
              <a:t>        }</a:t>
            </a:r>
          </a:p>
          <a:p>
            <a:pPr algn="l">
              <a:lnSpc>
                <a:spcPts val="2520"/>
              </a:lnSpc>
            </a:pPr>
            <a:r>
              <a:rPr lang="en-US" sz="2100" spc="19">
                <a:solidFill>
                  <a:srgbClr val="FFFFFF"/>
                </a:solidFill>
                <a:latin typeface="TT Rounds Condensed"/>
              </a:rPr>
              <a:t>    }</a:t>
            </a:r>
          </a:p>
          <a:p>
            <a:pPr algn="l">
              <a:lnSpc>
                <a:spcPts val="2520"/>
              </a:lnSpc>
            </a:pPr>
          </a:p>
          <a:p>
            <a:pPr algn="l">
              <a:lnSpc>
                <a:spcPts val="2520"/>
              </a:lnSpc>
            </a:pPr>
            <a:r>
              <a:rPr lang="en-US" sz="2100" spc="19">
                <a:solidFill>
                  <a:srgbClr val="FFFFFF"/>
                </a:solidFill>
                <a:latin typeface="TT Rounds Condensed"/>
              </a:rPr>
              <a:t>    // Get user input for the source node</a:t>
            </a:r>
          </a:p>
          <a:p>
            <a:pPr algn="l">
              <a:lnSpc>
                <a:spcPts val="2520"/>
              </a:lnSpc>
            </a:pPr>
            <a:r>
              <a:rPr lang="en-US" sz="2100" spc="19">
                <a:solidFill>
                  <a:srgbClr val="FFFFFF"/>
                </a:solidFill>
                <a:latin typeface="TT Rounds Condensed"/>
              </a:rPr>
              <a:t>    printf("Enter the source node: ");</a:t>
            </a:r>
          </a:p>
          <a:p>
            <a:pPr algn="l">
              <a:lnSpc>
                <a:spcPts val="2520"/>
              </a:lnSpc>
            </a:pPr>
            <a:r>
              <a:rPr lang="en-US" sz="2100" spc="19">
                <a:solidFill>
                  <a:srgbClr val="FFFFFF"/>
                </a:solidFill>
                <a:latin typeface="TT Rounds Condensed"/>
              </a:rPr>
              <a:t>    scanf("%d", &amp;src);</a:t>
            </a:r>
          </a:p>
          <a:p>
            <a:pPr algn="l">
              <a:lnSpc>
                <a:spcPts val="2520"/>
              </a:lnSpc>
            </a:pPr>
          </a:p>
          <a:p>
            <a:pPr algn="l">
              <a:lnSpc>
                <a:spcPts val="2520"/>
              </a:lnSpc>
            </a:pPr>
            <a:r>
              <a:rPr lang="en-US" sz="2100" spc="19">
                <a:solidFill>
                  <a:srgbClr val="FFFFFF"/>
                </a:solidFill>
                <a:latin typeface="TT Rounds Condensed"/>
              </a:rPr>
              <a:t>    // Perform Dijkstra's algorithm with the given input</a:t>
            </a:r>
          </a:p>
          <a:p>
            <a:pPr algn="l">
              <a:lnSpc>
                <a:spcPts val="2520"/>
              </a:lnSpc>
            </a:pPr>
            <a:r>
              <a:rPr lang="en-US" sz="2100" spc="19">
                <a:solidFill>
                  <a:srgbClr val="FFFFFF"/>
                </a:solidFill>
                <a:latin typeface="TT Rounds Condensed"/>
              </a:rPr>
              <a:t>    performDijkstra(graph, V, src);</a:t>
            </a:r>
          </a:p>
          <a:p>
            <a:pPr algn="l">
              <a:lnSpc>
                <a:spcPts val="2520"/>
              </a:lnSpc>
            </a:pPr>
          </a:p>
          <a:p>
            <a:pPr algn="l">
              <a:lnSpc>
                <a:spcPts val="2520"/>
              </a:lnSpc>
            </a:pPr>
            <a:r>
              <a:rPr lang="en-US" sz="2100" spc="19">
                <a:solidFill>
                  <a:srgbClr val="FFFFFF"/>
                </a:solidFill>
                <a:latin typeface="TT Rounds Condensed"/>
              </a:rPr>
              <a:t>    // Free dynamically allocated memory</a:t>
            </a:r>
          </a:p>
          <a:p>
            <a:pPr algn="l">
              <a:lnSpc>
                <a:spcPts val="2520"/>
              </a:lnSpc>
            </a:pPr>
            <a:r>
              <a:rPr lang="en-US" sz="2100" spc="19">
                <a:solidFill>
                  <a:srgbClr val="FFFFFF"/>
                </a:solidFill>
                <a:latin typeface="TT Rounds Condensed"/>
              </a:rPr>
              <a:t>    for (int i = 0; i &lt; V; i++) {</a:t>
            </a:r>
          </a:p>
          <a:p>
            <a:pPr algn="l">
              <a:lnSpc>
                <a:spcPts val="2520"/>
              </a:lnSpc>
            </a:pPr>
            <a:r>
              <a:rPr lang="en-US" sz="2100" spc="19">
                <a:solidFill>
                  <a:srgbClr val="FFFFFF"/>
                </a:solidFill>
                <a:latin typeface="TT Rounds Condensed"/>
              </a:rPr>
              <a:t>        free(graph[i]);</a:t>
            </a:r>
          </a:p>
          <a:p>
            <a:pPr algn="l">
              <a:lnSpc>
                <a:spcPts val="2520"/>
              </a:lnSpc>
            </a:pPr>
            <a:r>
              <a:rPr lang="en-US" sz="2100" spc="19">
                <a:solidFill>
                  <a:srgbClr val="FFFFFF"/>
                </a:solidFill>
                <a:latin typeface="TT Rounds Condensed"/>
              </a:rPr>
              <a:t>    }</a:t>
            </a:r>
          </a:p>
          <a:p>
            <a:pPr algn="l">
              <a:lnSpc>
                <a:spcPts val="2520"/>
              </a:lnSpc>
            </a:pPr>
            <a:r>
              <a:rPr lang="en-US" sz="2100" spc="19">
                <a:solidFill>
                  <a:srgbClr val="FFFFFF"/>
                </a:solidFill>
                <a:latin typeface="TT Rounds Condensed"/>
              </a:rPr>
              <a:t>    free(graph);</a:t>
            </a:r>
          </a:p>
          <a:p>
            <a:pPr algn="l">
              <a:lnSpc>
                <a:spcPts val="2520"/>
              </a:lnSpc>
            </a:pPr>
          </a:p>
          <a:p>
            <a:pPr algn="l">
              <a:lnSpc>
                <a:spcPts val="2520"/>
              </a:lnSpc>
            </a:pPr>
            <a:r>
              <a:rPr lang="en-US" sz="2100" spc="19">
                <a:solidFill>
                  <a:srgbClr val="FFFFFF"/>
                </a:solidFill>
                <a:latin typeface="TT Rounds Condensed"/>
              </a:rPr>
              <a:t>    return 0;</a:t>
            </a:r>
          </a:p>
          <a:p>
            <a:pPr algn="l">
              <a:lnSpc>
                <a:spcPts val="2520"/>
              </a:lnSpc>
            </a:pPr>
            <a:r>
              <a:rPr lang="en-US" sz="2100" spc="19">
                <a:solidFill>
                  <a:srgbClr val="FFFFFF"/>
                </a:solidFill>
                <a:latin typeface="TT Rounds Condensed"/>
              </a:rPr>
              <a:t>}</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598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TextBox 4" id="4"/>
          <p:cNvSpPr txBox="true"/>
          <p:nvPr/>
        </p:nvSpPr>
        <p:spPr>
          <a:xfrm rot="0">
            <a:off x="2930617" y="410056"/>
            <a:ext cx="10829108" cy="1303080"/>
          </a:xfrm>
          <a:prstGeom prst="rect">
            <a:avLst/>
          </a:prstGeom>
        </p:spPr>
        <p:txBody>
          <a:bodyPr anchor="t" rtlCol="false" tIns="0" lIns="0" bIns="0" rIns="0">
            <a:spAutoFit/>
          </a:bodyPr>
          <a:lstStyle/>
          <a:p>
            <a:pPr algn="l">
              <a:lnSpc>
                <a:spcPts val="9720"/>
              </a:lnSpc>
            </a:pPr>
            <a:r>
              <a:rPr lang="en-US" sz="8100" spc="75">
                <a:solidFill>
                  <a:srgbClr val="FFFFFF"/>
                </a:solidFill>
                <a:latin typeface="TT Rounds Condensed"/>
              </a:rPr>
              <a:t>                    OUTPUT</a:t>
            </a:r>
          </a:p>
        </p:txBody>
      </p:sp>
      <p:sp>
        <p:nvSpPr>
          <p:cNvPr name="Freeform 5" id="5"/>
          <p:cNvSpPr/>
          <p:nvPr/>
        </p:nvSpPr>
        <p:spPr>
          <a:xfrm flipH="false" flipV="false" rot="0">
            <a:off x="9144000" y="1814166"/>
            <a:ext cx="8315177" cy="7720932"/>
          </a:xfrm>
          <a:custGeom>
            <a:avLst/>
            <a:gdLst/>
            <a:ahLst/>
            <a:cxnLst/>
            <a:rect r="r" b="b" t="t" l="l"/>
            <a:pathLst>
              <a:path h="7720932" w="8315177">
                <a:moveTo>
                  <a:pt x="0" y="0"/>
                </a:moveTo>
                <a:lnTo>
                  <a:pt x="8315177" y="0"/>
                </a:lnTo>
                <a:lnTo>
                  <a:pt x="8315177" y="7720932"/>
                </a:lnTo>
                <a:lnTo>
                  <a:pt x="0" y="7720932"/>
                </a:lnTo>
                <a:lnTo>
                  <a:pt x="0" y="0"/>
                </a:lnTo>
                <a:close/>
              </a:path>
            </a:pathLst>
          </a:custGeom>
          <a:blipFill>
            <a:blip r:embed="rId4"/>
            <a:stretch>
              <a:fillRect l="-326" t="-94894" r="-11553" b="-393"/>
            </a:stretch>
          </a:blipFill>
        </p:spPr>
      </p:sp>
      <p:sp>
        <p:nvSpPr>
          <p:cNvPr name="Freeform 6" id="6"/>
          <p:cNvSpPr/>
          <p:nvPr/>
        </p:nvSpPr>
        <p:spPr>
          <a:xfrm flipH="false" flipV="false" rot="0">
            <a:off x="813026" y="1814166"/>
            <a:ext cx="7532145" cy="7720932"/>
          </a:xfrm>
          <a:custGeom>
            <a:avLst/>
            <a:gdLst/>
            <a:ahLst/>
            <a:cxnLst/>
            <a:rect r="r" b="b" t="t" l="l"/>
            <a:pathLst>
              <a:path h="7720932" w="7532145">
                <a:moveTo>
                  <a:pt x="0" y="0"/>
                </a:moveTo>
                <a:lnTo>
                  <a:pt x="7532145" y="0"/>
                </a:lnTo>
                <a:lnTo>
                  <a:pt x="7532145" y="7720932"/>
                </a:lnTo>
                <a:lnTo>
                  <a:pt x="0" y="7720932"/>
                </a:lnTo>
                <a:lnTo>
                  <a:pt x="0" y="0"/>
                </a:lnTo>
                <a:close/>
              </a:path>
            </a:pathLst>
          </a:custGeom>
          <a:blipFill>
            <a:blip r:embed="rId4"/>
            <a:stretch>
              <a:fillRect l="-235" t="0" r="-21526" b="-92522"/>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88"/>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TextBox 4" id="4"/>
          <p:cNvSpPr txBox="true"/>
          <p:nvPr/>
        </p:nvSpPr>
        <p:spPr>
          <a:xfrm rot="0">
            <a:off x="378824" y="2444635"/>
            <a:ext cx="8778237" cy="7553325"/>
          </a:xfrm>
          <a:prstGeom prst="rect">
            <a:avLst/>
          </a:prstGeom>
        </p:spPr>
        <p:txBody>
          <a:bodyPr anchor="t" rtlCol="false" tIns="0" lIns="0" bIns="0" rIns="0">
            <a:spAutoFit/>
          </a:bodyPr>
          <a:lstStyle/>
          <a:p>
            <a:pPr>
              <a:lnSpc>
                <a:spcPts val="2520"/>
              </a:lnSpc>
            </a:pPr>
            <a:r>
              <a:rPr lang="en-US" sz="2100">
                <a:solidFill>
                  <a:srgbClr val="FFFFFF"/>
                </a:solidFill>
                <a:latin typeface="Arimo"/>
              </a:rPr>
              <a:t>#include &lt;stdio.h&gt;</a:t>
            </a:r>
          </a:p>
          <a:p>
            <a:pPr>
              <a:lnSpc>
                <a:spcPts val="2520"/>
              </a:lnSpc>
            </a:pPr>
            <a:r>
              <a:rPr lang="en-US" sz="2100">
                <a:solidFill>
                  <a:srgbClr val="FFFFFF"/>
                </a:solidFill>
                <a:latin typeface="Arimo"/>
              </a:rPr>
              <a:t>#include &lt;stdlib.h&gt;</a:t>
            </a:r>
          </a:p>
          <a:p>
            <a:pPr>
              <a:lnSpc>
                <a:spcPts val="2520"/>
              </a:lnSpc>
            </a:pPr>
            <a:r>
              <a:rPr lang="en-US" sz="2100">
                <a:solidFill>
                  <a:srgbClr val="FFFFFF"/>
                </a:solidFill>
                <a:latin typeface="Arimo"/>
              </a:rPr>
              <a:t>#include &lt;limits.h&gt;</a:t>
            </a:r>
          </a:p>
          <a:p>
            <a:pPr>
              <a:lnSpc>
                <a:spcPts val="2520"/>
              </a:lnSpc>
            </a:pPr>
          </a:p>
          <a:p>
            <a:pPr>
              <a:lnSpc>
                <a:spcPts val="2520"/>
              </a:lnSpc>
            </a:pPr>
            <a:r>
              <a:rPr lang="en-US" sz="2100">
                <a:solidFill>
                  <a:srgbClr val="FFFFFF"/>
                </a:solidFill>
                <a:latin typeface="Arimo"/>
              </a:rPr>
              <a:t>typedef struct Queue {</a:t>
            </a:r>
          </a:p>
          <a:p>
            <a:pPr>
              <a:lnSpc>
                <a:spcPts val="2520"/>
              </a:lnSpc>
            </a:pPr>
            <a:r>
              <a:rPr lang="en-US" sz="2100">
                <a:solidFill>
                  <a:srgbClr val="FFFFFF"/>
                </a:solidFill>
                <a:latin typeface="Arimo"/>
              </a:rPr>
              <a:t>    int front, rear;</a:t>
            </a:r>
          </a:p>
          <a:p>
            <a:pPr>
              <a:lnSpc>
                <a:spcPts val="2520"/>
              </a:lnSpc>
            </a:pPr>
            <a:r>
              <a:rPr lang="en-US" sz="2100">
                <a:solidFill>
                  <a:srgbClr val="FFFFFF"/>
                </a:solidFill>
                <a:latin typeface="Arimo"/>
              </a:rPr>
              <a:t>    int *array;</a:t>
            </a:r>
          </a:p>
          <a:p>
            <a:pPr>
              <a:lnSpc>
                <a:spcPts val="2520"/>
              </a:lnSpc>
            </a:pPr>
            <a:r>
              <a:rPr lang="en-US" sz="2100">
                <a:solidFill>
                  <a:srgbClr val="FFFFFF"/>
                </a:solidFill>
                <a:latin typeface="Arimo"/>
              </a:rPr>
              <a:t>    unsigned capacity;</a:t>
            </a:r>
          </a:p>
          <a:p>
            <a:pPr>
              <a:lnSpc>
                <a:spcPts val="2520"/>
              </a:lnSpc>
            </a:pPr>
            <a:r>
              <a:rPr lang="en-US" sz="2100">
                <a:solidFill>
                  <a:srgbClr val="FFFFFF"/>
                </a:solidFill>
                <a:latin typeface="Arimo"/>
              </a:rPr>
              <a:t>} Queue;</a:t>
            </a:r>
          </a:p>
          <a:p>
            <a:pPr>
              <a:lnSpc>
                <a:spcPts val="2520"/>
              </a:lnSpc>
            </a:pPr>
          </a:p>
          <a:p>
            <a:pPr>
              <a:lnSpc>
                <a:spcPts val="2520"/>
              </a:lnSpc>
            </a:pPr>
            <a:r>
              <a:rPr lang="en-US" sz="2100">
                <a:solidFill>
                  <a:srgbClr val="FFFFFF"/>
                </a:solidFill>
                <a:latin typeface="Arimo"/>
              </a:rPr>
              <a:t>Queue *createQueue(unsigned capacity) {</a:t>
            </a:r>
          </a:p>
          <a:p>
            <a:pPr>
              <a:lnSpc>
                <a:spcPts val="2520"/>
              </a:lnSpc>
            </a:pPr>
            <a:r>
              <a:rPr lang="en-US" sz="2100">
                <a:solidFill>
                  <a:srgbClr val="FFFFFF"/>
                </a:solidFill>
                <a:latin typeface="Arimo"/>
              </a:rPr>
              <a:t>    Queue *queue = (Queue *)malloc(sizeof(Queue));</a:t>
            </a:r>
          </a:p>
          <a:p>
            <a:pPr>
              <a:lnSpc>
                <a:spcPts val="2520"/>
              </a:lnSpc>
            </a:pPr>
            <a:r>
              <a:rPr lang="en-US" sz="2100">
                <a:solidFill>
                  <a:srgbClr val="FFFFFF"/>
                </a:solidFill>
                <a:latin typeface="Arimo"/>
              </a:rPr>
              <a:t>    queue-&gt;capacity = capacity;</a:t>
            </a:r>
          </a:p>
          <a:p>
            <a:pPr>
              <a:lnSpc>
                <a:spcPts val="2520"/>
              </a:lnSpc>
            </a:pPr>
            <a:r>
              <a:rPr lang="en-US" sz="2100">
                <a:solidFill>
                  <a:srgbClr val="FFFFFF"/>
                </a:solidFill>
                <a:latin typeface="Arimo"/>
              </a:rPr>
              <a:t>    queue-&gt;front = queue-&gt;rear = -1;</a:t>
            </a:r>
          </a:p>
          <a:p>
            <a:pPr>
              <a:lnSpc>
                <a:spcPts val="2520"/>
              </a:lnSpc>
            </a:pPr>
            <a:r>
              <a:rPr lang="en-US" sz="2100">
                <a:solidFill>
                  <a:srgbClr val="FFFFFF"/>
                </a:solidFill>
                <a:latin typeface="Arimo"/>
              </a:rPr>
              <a:t>    queue-&gt;array = (int *)malloc(queue-&gt;capacity * sizeof(int));</a:t>
            </a:r>
          </a:p>
          <a:p>
            <a:pPr>
              <a:lnSpc>
                <a:spcPts val="2520"/>
              </a:lnSpc>
            </a:pPr>
            <a:r>
              <a:rPr lang="en-US" sz="2100">
                <a:solidFill>
                  <a:srgbClr val="FFFFFF"/>
                </a:solidFill>
                <a:latin typeface="Arimo"/>
              </a:rPr>
              <a:t>    return queue;</a:t>
            </a:r>
          </a:p>
          <a:p>
            <a:pPr>
              <a:lnSpc>
                <a:spcPts val="2520"/>
              </a:lnSpc>
            </a:pPr>
            <a:r>
              <a:rPr lang="en-US" sz="2100">
                <a:solidFill>
                  <a:srgbClr val="FFFFFF"/>
                </a:solidFill>
                <a:latin typeface="Arimo"/>
              </a:rPr>
              <a:t>}</a:t>
            </a:r>
          </a:p>
          <a:p>
            <a:pPr>
              <a:lnSpc>
                <a:spcPts val="2520"/>
              </a:lnSpc>
            </a:pPr>
          </a:p>
          <a:p>
            <a:pPr>
              <a:lnSpc>
                <a:spcPts val="2520"/>
              </a:lnSpc>
            </a:pPr>
            <a:r>
              <a:rPr lang="en-US" sz="2100">
                <a:solidFill>
                  <a:srgbClr val="FFFFFF"/>
                </a:solidFill>
                <a:latin typeface="Arimo"/>
              </a:rPr>
              <a:t>int isEmpty(Queue *queue) {</a:t>
            </a:r>
          </a:p>
          <a:p>
            <a:pPr>
              <a:lnSpc>
                <a:spcPts val="2520"/>
              </a:lnSpc>
            </a:pPr>
            <a:r>
              <a:rPr lang="en-US" sz="2100">
                <a:solidFill>
                  <a:srgbClr val="FFFFFF"/>
                </a:solidFill>
                <a:latin typeface="Arimo"/>
              </a:rPr>
              <a:t>    return (queue-&gt;front == -1);</a:t>
            </a:r>
          </a:p>
          <a:p>
            <a:pPr>
              <a:lnSpc>
                <a:spcPts val="2520"/>
              </a:lnSpc>
            </a:pPr>
            <a:r>
              <a:rPr lang="en-US" sz="2100">
                <a:solidFill>
                  <a:srgbClr val="FFFFFF"/>
                </a:solidFill>
                <a:latin typeface="Arimo"/>
              </a:rPr>
              <a:t>}</a:t>
            </a:r>
          </a:p>
          <a:p>
            <a:pPr>
              <a:lnSpc>
                <a:spcPts val="2520"/>
              </a:lnSpc>
            </a:pPr>
          </a:p>
          <a:p>
            <a:pPr>
              <a:lnSpc>
                <a:spcPts val="2520"/>
              </a:lnSpc>
            </a:pPr>
          </a:p>
          <a:p>
            <a:pPr algn="l">
              <a:lnSpc>
                <a:spcPts val="2520"/>
              </a:lnSpc>
            </a:pPr>
          </a:p>
        </p:txBody>
      </p:sp>
      <p:sp>
        <p:nvSpPr>
          <p:cNvPr name="TextBox 5" id="5"/>
          <p:cNvSpPr txBox="true"/>
          <p:nvPr/>
        </p:nvSpPr>
        <p:spPr>
          <a:xfrm rot="0">
            <a:off x="9339942" y="2444635"/>
            <a:ext cx="8569235" cy="8181975"/>
          </a:xfrm>
          <a:prstGeom prst="rect">
            <a:avLst/>
          </a:prstGeom>
        </p:spPr>
        <p:txBody>
          <a:bodyPr anchor="t" rtlCol="false" tIns="0" lIns="0" bIns="0" rIns="0">
            <a:spAutoFit/>
          </a:bodyPr>
          <a:lstStyle/>
          <a:p>
            <a:pPr>
              <a:lnSpc>
                <a:spcPts val="2520"/>
              </a:lnSpc>
            </a:pPr>
            <a:r>
              <a:rPr lang="en-US" sz="2100">
                <a:solidFill>
                  <a:srgbClr val="FFFFFF"/>
                </a:solidFill>
                <a:latin typeface="Arimo"/>
              </a:rPr>
              <a:t>void enqueue(Queue *queue, int item) {</a:t>
            </a:r>
          </a:p>
          <a:p>
            <a:pPr>
              <a:lnSpc>
                <a:spcPts val="2520"/>
              </a:lnSpc>
            </a:pPr>
            <a:r>
              <a:rPr lang="en-US" sz="2100">
                <a:solidFill>
                  <a:srgbClr val="FFFFFF"/>
                </a:solidFill>
                <a:latin typeface="Arimo"/>
              </a:rPr>
              <a:t> queue-&gt;array[++queue-&gt;rear] = item;</a:t>
            </a:r>
          </a:p>
          <a:p>
            <a:pPr>
              <a:lnSpc>
                <a:spcPts val="2520"/>
              </a:lnSpc>
            </a:pPr>
            <a:r>
              <a:rPr lang="en-US" sz="2100">
                <a:solidFill>
                  <a:srgbClr val="FFFFFF"/>
                </a:solidFill>
                <a:latin typeface="Arimo"/>
              </a:rPr>
              <a:t> if (queue-&gt;front == -1)</a:t>
            </a:r>
          </a:p>
          <a:p>
            <a:pPr>
              <a:lnSpc>
                <a:spcPts val="2520"/>
              </a:lnSpc>
            </a:pPr>
            <a:r>
              <a:rPr lang="en-US" sz="2100">
                <a:solidFill>
                  <a:srgbClr val="FFFFFF"/>
                </a:solidFill>
                <a:latin typeface="Arimo"/>
              </a:rPr>
              <a:t> queue-&gt;front = 0;</a:t>
            </a:r>
          </a:p>
          <a:p>
            <a:pPr>
              <a:lnSpc>
                <a:spcPts val="2520"/>
              </a:lnSpc>
            </a:pPr>
            <a:r>
              <a:rPr lang="en-US" sz="2100">
                <a:solidFill>
                  <a:srgbClr val="FFFFFF"/>
                </a:solidFill>
                <a:latin typeface="Arimo"/>
              </a:rPr>
              <a:t>}</a:t>
            </a:r>
          </a:p>
          <a:p>
            <a:pPr>
              <a:lnSpc>
                <a:spcPts val="2520"/>
              </a:lnSpc>
            </a:pPr>
          </a:p>
          <a:p>
            <a:pPr>
              <a:lnSpc>
                <a:spcPts val="2520"/>
              </a:lnSpc>
            </a:pPr>
            <a:r>
              <a:rPr lang="en-US" sz="2100">
                <a:solidFill>
                  <a:srgbClr val="FFFFFF"/>
                </a:solidFill>
                <a:latin typeface="Arimo"/>
              </a:rPr>
              <a:t>int dequeue(Queue *queue) {</a:t>
            </a:r>
          </a:p>
          <a:p>
            <a:pPr>
              <a:lnSpc>
                <a:spcPts val="2520"/>
              </a:lnSpc>
            </a:pPr>
            <a:r>
              <a:rPr lang="en-US" sz="2100">
                <a:solidFill>
                  <a:srgbClr val="FFFFFF"/>
                </a:solidFill>
                <a:latin typeface="Arimo"/>
              </a:rPr>
              <a:t> int item = queue-&gt;array[queue-&gt;front];</a:t>
            </a:r>
          </a:p>
          <a:p>
            <a:pPr>
              <a:lnSpc>
                <a:spcPts val="2520"/>
              </a:lnSpc>
            </a:pPr>
            <a:r>
              <a:rPr lang="en-US" sz="2100">
                <a:solidFill>
                  <a:srgbClr val="FFFFFF"/>
                </a:solidFill>
                <a:latin typeface="Arimo"/>
              </a:rPr>
              <a:t> if (queue-&gt;front == queue-&gt;rear)</a:t>
            </a:r>
          </a:p>
          <a:p>
            <a:pPr>
              <a:lnSpc>
                <a:spcPts val="2520"/>
              </a:lnSpc>
            </a:pPr>
            <a:r>
              <a:rPr lang="en-US" sz="2100">
                <a:solidFill>
                  <a:srgbClr val="FFFFFF"/>
                </a:solidFill>
                <a:latin typeface="Arimo"/>
              </a:rPr>
              <a:t> queue-&gt;front = queue-&gt;rear = -1;</a:t>
            </a:r>
          </a:p>
          <a:p>
            <a:pPr>
              <a:lnSpc>
                <a:spcPts val="2520"/>
              </a:lnSpc>
            </a:pPr>
            <a:r>
              <a:rPr lang="en-US" sz="2100">
                <a:solidFill>
                  <a:srgbClr val="FFFFFF"/>
                </a:solidFill>
                <a:latin typeface="Arimo"/>
              </a:rPr>
              <a:t> else</a:t>
            </a:r>
          </a:p>
          <a:p>
            <a:pPr>
              <a:lnSpc>
                <a:spcPts val="2520"/>
              </a:lnSpc>
            </a:pPr>
            <a:r>
              <a:rPr lang="en-US" sz="2100">
                <a:solidFill>
                  <a:srgbClr val="FFFFFF"/>
                </a:solidFill>
                <a:latin typeface="Arimo"/>
              </a:rPr>
              <a:t> queue-&gt;front++;</a:t>
            </a:r>
          </a:p>
          <a:p>
            <a:pPr>
              <a:lnSpc>
                <a:spcPts val="2520"/>
              </a:lnSpc>
            </a:pPr>
            <a:r>
              <a:rPr lang="en-US" sz="2100">
                <a:solidFill>
                  <a:srgbClr val="FFFFFF"/>
                </a:solidFill>
                <a:latin typeface="Arimo"/>
              </a:rPr>
              <a:t> return item;</a:t>
            </a:r>
          </a:p>
          <a:p>
            <a:pPr>
              <a:lnSpc>
                <a:spcPts val="2520"/>
              </a:lnSpc>
            </a:pPr>
            <a:r>
              <a:rPr lang="en-US" sz="2100">
                <a:solidFill>
                  <a:srgbClr val="FFFFFF"/>
                </a:solidFill>
                <a:latin typeface="Arimo"/>
              </a:rPr>
              <a:t>}</a:t>
            </a:r>
          </a:p>
          <a:p>
            <a:pPr>
              <a:lnSpc>
                <a:spcPts val="2520"/>
              </a:lnSpc>
            </a:pPr>
            <a:r>
              <a:rPr lang="en-US" sz="2100">
                <a:solidFill>
                  <a:srgbClr val="FFFFFF"/>
                </a:solidFill>
                <a:latin typeface="Arimo"/>
              </a:rPr>
              <a:t>int findMinDistanceVertex(int dist[], int sptSet[], int V) {</a:t>
            </a:r>
          </a:p>
          <a:p>
            <a:pPr>
              <a:lnSpc>
                <a:spcPts val="2520"/>
              </a:lnSpc>
            </a:pPr>
            <a:r>
              <a:rPr lang="en-US" sz="2100">
                <a:solidFill>
                  <a:srgbClr val="FFFFFF"/>
                </a:solidFill>
                <a:latin typeface="Arimo"/>
              </a:rPr>
              <a:t>    int min = INT_MAX, minIndex;</a:t>
            </a:r>
          </a:p>
          <a:p>
            <a:pPr>
              <a:lnSpc>
                <a:spcPts val="2520"/>
              </a:lnSpc>
            </a:pPr>
            <a:r>
              <a:rPr lang="en-US" sz="2100">
                <a:solidFill>
                  <a:srgbClr val="FFFFFF"/>
                </a:solidFill>
                <a:latin typeface="Arimo"/>
              </a:rPr>
              <a:t>    for (int v = 0; v &lt; V; v++) {</a:t>
            </a:r>
          </a:p>
          <a:p>
            <a:pPr>
              <a:lnSpc>
                <a:spcPts val="2520"/>
              </a:lnSpc>
            </a:pPr>
            <a:r>
              <a:rPr lang="en-US" sz="2100">
                <a:solidFill>
                  <a:srgbClr val="FFFFFF"/>
                </a:solidFill>
                <a:latin typeface="Arimo"/>
              </a:rPr>
              <a:t>        if (!sptSet[v] &amp;&amp; dist[v] &lt; min) {</a:t>
            </a:r>
          </a:p>
          <a:p>
            <a:pPr>
              <a:lnSpc>
                <a:spcPts val="2520"/>
              </a:lnSpc>
            </a:pPr>
            <a:r>
              <a:rPr lang="en-US" sz="2100">
                <a:solidFill>
                  <a:srgbClr val="FFFFFF"/>
                </a:solidFill>
                <a:latin typeface="Arimo"/>
              </a:rPr>
              <a:t>            min = dist[v];</a:t>
            </a:r>
          </a:p>
          <a:p>
            <a:pPr>
              <a:lnSpc>
                <a:spcPts val="2520"/>
              </a:lnSpc>
            </a:pPr>
            <a:r>
              <a:rPr lang="en-US" sz="2100">
                <a:solidFill>
                  <a:srgbClr val="FFFFFF"/>
                </a:solidFill>
                <a:latin typeface="Arimo"/>
              </a:rPr>
              <a:t>            minIndex = v;</a:t>
            </a:r>
          </a:p>
          <a:p>
            <a:pPr>
              <a:lnSpc>
                <a:spcPts val="2520"/>
              </a:lnSpc>
            </a:pPr>
            <a:r>
              <a:rPr lang="en-US" sz="2100">
                <a:solidFill>
                  <a:srgbClr val="FFFFFF"/>
                </a:solidFill>
                <a:latin typeface="Arimo"/>
              </a:rPr>
              <a:t>        }</a:t>
            </a:r>
          </a:p>
          <a:p>
            <a:pPr>
              <a:lnSpc>
                <a:spcPts val="2520"/>
              </a:lnSpc>
            </a:pPr>
            <a:r>
              <a:rPr lang="en-US" sz="2100">
                <a:solidFill>
                  <a:srgbClr val="FFFFFF"/>
                </a:solidFill>
                <a:latin typeface="Arimo"/>
              </a:rPr>
              <a:t>    }</a:t>
            </a:r>
          </a:p>
          <a:p>
            <a:pPr>
              <a:lnSpc>
                <a:spcPts val="2520"/>
              </a:lnSpc>
            </a:pPr>
            <a:r>
              <a:rPr lang="en-US" sz="2100">
                <a:solidFill>
                  <a:srgbClr val="FFFFFF"/>
                </a:solidFill>
                <a:latin typeface="Arimo"/>
              </a:rPr>
              <a:t>    return minIndex;</a:t>
            </a:r>
          </a:p>
          <a:p>
            <a:pPr>
              <a:lnSpc>
                <a:spcPts val="2520"/>
              </a:lnSpc>
            </a:pPr>
            <a:r>
              <a:rPr lang="en-US" sz="2100">
                <a:solidFill>
                  <a:srgbClr val="FFFFFF"/>
                </a:solidFill>
                <a:latin typeface="Arimo"/>
              </a:rPr>
              <a:t>}</a:t>
            </a:r>
          </a:p>
          <a:p>
            <a:pPr>
              <a:lnSpc>
                <a:spcPts val="2520"/>
              </a:lnSpc>
            </a:pPr>
          </a:p>
          <a:p>
            <a:pPr algn="l">
              <a:lnSpc>
                <a:spcPts val="2520"/>
              </a:lnSpc>
            </a:pPr>
          </a:p>
        </p:txBody>
      </p:sp>
      <p:sp>
        <p:nvSpPr>
          <p:cNvPr name="TextBox 6" id="6"/>
          <p:cNvSpPr txBox="true"/>
          <p:nvPr/>
        </p:nvSpPr>
        <p:spPr>
          <a:xfrm rot="0">
            <a:off x="3851151" y="140879"/>
            <a:ext cx="10585698"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Implementation of Breadth First </a:t>
            </a:r>
          </a:p>
          <a:p>
            <a:pPr algn="ctr">
              <a:lnSpc>
                <a:spcPts val="7279"/>
              </a:lnSpc>
            </a:pPr>
            <a:r>
              <a:rPr lang="en-US" sz="5199">
                <a:solidFill>
                  <a:srgbClr val="FFFFFF"/>
                </a:solidFill>
                <a:latin typeface="Canva Sans Bold"/>
              </a:rPr>
              <a:t>Search Algorithm</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598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TextBox 4" id="4"/>
          <p:cNvSpPr txBox="true"/>
          <p:nvPr/>
        </p:nvSpPr>
        <p:spPr>
          <a:xfrm rot="0">
            <a:off x="269778" y="1130208"/>
            <a:ext cx="8024574" cy="8810625"/>
          </a:xfrm>
          <a:prstGeom prst="rect">
            <a:avLst/>
          </a:prstGeom>
        </p:spPr>
        <p:txBody>
          <a:bodyPr anchor="t" rtlCol="false" tIns="0" lIns="0" bIns="0" rIns="0">
            <a:spAutoFit/>
          </a:bodyPr>
          <a:lstStyle/>
          <a:p>
            <a:pPr>
              <a:lnSpc>
                <a:spcPts val="2520"/>
              </a:lnSpc>
            </a:pPr>
            <a:r>
              <a:rPr lang="en-US" sz="2100" spc="18">
                <a:solidFill>
                  <a:srgbClr val="FFFFFF"/>
                </a:solidFill>
                <a:latin typeface="TT Rounds Condensed"/>
              </a:rPr>
              <a:t>void printShortestDistances(int dist[], int V) {</a:t>
            </a:r>
          </a:p>
          <a:p>
            <a:pPr>
              <a:lnSpc>
                <a:spcPts val="2520"/>
              </a:lnSpc>
            </a:pPr>
            <a:r>
              <a:rPr lang="en-US" sz="2100" spc="18">
                <a:solidFill>
                  <a:srgbClr val="FFFFFF"/>
                </a:solidFill>
                <a:latin typeface="TT Rounds Condensed"/>
              </a:rPr>
              <a:t>    printf("Shortest distances from the source node:\n");</a:t>
            </a:r>
          </a:p>
          <a:p>
            <a:pPr>
              <a:lnSpc>
                <a:spcPts val="2520"/>
              </a:lnSpc>
            </a:pPr>
            <a:r>
              <a:rPr lang="en-US" sz="2100" spc="18">
                <a:solidFill>
                  <a:srgbClr val="FFFFFF"/>
                </a:solidFill>
                <a:latin typeface="TT Rounds Condensed"/>
              </a:rPr>
              <a:t>    for (int i = 0; i &lt; V; i++) {</a:t>
            </a:r>
          </a:p>
          <a:p>
            <a:pPr>
              <a:lnSpc>
                <a:spcPts val="2520"/>
              </a:lnSpc>
            </a:pPr>
            <a:r>
              <a:rPr lang="en-US" sz="2100" spc="18">
                <a:solidFill>
                  <a:srgbClr val="FFFFFF"/>
                </a:solidFill>
                <a:latin typeface="TT Rounds Condensed"/>
              </a:rPr>
              <a:t>        printf("To node %d: %d\n", i, dist[i]);</a:t>
            </a:r>
          </a:p>
          <a:p>
            <a:pPr>
              <a:lnSpc>
                <a:spcPts val="2520"/>
              </a:lnSpc>
            </a:pPr>
            <a:r>
              <a:rPr lang="en-US" sz="2100" spc="18">
                <a:solidFill>
                  <a:srgbClr val="FFFFFF"/>
                </a:solidFill>
                <a:latin typeface="TT Rounds Condensed"/>
              </a:rPr>
              <a:t>    }</a:t>
            </a:r>
          </a:p>
          <a:p>
            <a:pPr>
              <a:lnSpc>
                <a:spcPts val="2520"/>
              </a:lnSpc>
            </a:pPr>
            <a:r>
              <a:rPr lang="en-US" sz="2100" spc="18">
                <a:solidFill>
                  <a:srgbClr val="FFFFFF"/>
                </a:solidFill>
                <a:latin typeface="TT Rounds Condensed"/>
              </a:rPr>
              <a:t>}</a:t>
            </a:r>
          </a:p>
          <a:p>
            <a:pPr>
              <a:lnSpc>
                <a:spcPts val="2520"/>
              </a:lnSpc>
            </a:pPr>
          </a:p>
          <a:p>
            <a:pPr>
              <a:lnSpc>
                <a:spcPts val="2520"/>
              </a:lnSpc>
            </a:pPr>
            <a:r>
              <a:rPr lang="en-US" sz="2100" spc="18">
                <a:solidFill>
                  <a:srgbClr val="FFFFFF"/>
                </a:solidFill>
                <a:latin typeface="TT Rounds Condensed"/>
              </a:rPr>
              <a:t>void performBFS(int **graph, int V, int src) {</a:t>
            </a:r>
          </a:p>
          <a:p>
            <a:pPr>
              <a:lnSpc>
                <a:spcPts val="2520"/>
              </a:lnSpc>
            </a:pPr>
            <a:r>
              <a:rPr lang="en-US" sz="2100" spc="18">
                <a:solidFill>
                  <a:srgbClr val="FFFFFF"/>
                </a:solidFill>
                <a:latin typeface="TT Rounds Condensed"/>
              </a:rPr>
              <a:t>    int *dist = (int *)malloc(V * sizeof(int));</a:t>
            </a:r>
          </a:p>
          <a:p>
            <a:pPr>
              <a:lnSpc>
                <a:spcPts val="2520"/>
              </a:lnSpc>
            </a:pPr>
            <a:r>
              <a:rPr lang="en-US" sz="2100" spc="18">
                <a:solidFill>
                  <a:srgbClr val="FFFFFF"/>
                </a:solidFill>
                <a:latin typeface="TT Rounds Condensed"/>
              </a:rPr>
              <a:t>    int *sptSet = (int *)malloc(V * sizeof(int));</a:t>
            </a:r>
          </a:p>
          <a:p>
            <a:pPr>
              <a:lnSpc>
                <a:spcPts val="2520"/>
              </a:lnSpc>
            </a:pPr>
          </a:p>
          <a:p>
            <a:pPr>
              <a:lnSpc>
                <a:spcPts val="2520"/>
              </a:lnSpc>
            </a:pPr>
            <a:r>
              <a:rPr lang="en-US" sz="2100" spc="18">
                <a:solidFill>
                  <a:srgbClr val="FFFFFF"/>
                </a:solidFill>
                <a:latin typeface="TT Rounds Condensed"/>
              </a:rPr>
              <a:t>    // Initialize arrays</a:t>
            </a:r>
          </a:p>
          <a:p>
            <a:pPr>
              <a:lnSpc>
                <a:spcPts val="2520"/>
              </a:lnSpc>
            </a:pPr>
            <a:r>
              <a:rPr lang="en-US" sz="2100" spc="18">
                <a:solidFill>
                  <a:srgbClr val="FFFFFF"/>
                </a:solidFill>
                <a:latin typeface="TT Rounds Condensed"/>
              </a:rPr>
              <a:t>    for (int i = 0; i &lt; V; i++) {</a:t>
            </a:r>
          </a:p>
          <a:p>
            <a:pPr>
              <a:lnSpc>
                <a:spcPts val="2520"/>
              </a:lnSpc>
            </a:pPr>
            <a:r>
              <a:rPr lang="en-US" sz="2100" spc="18">
                <a:solidFill>
                  <a:srgbClr val="FFFFFF"/>
                </a:solidFill>
                <a:latin typeface="TT Rounds Condensed"/>
              </a:rPr>
              <a:t>        dist[i] = INT_MAX;</a:t>
            </a:r>
          </a:p>
          <a:p>
            <a:pPr>
              <a:lnSpc>
                <a:spcPts val="2520"/>
              </a:lnSpc>
            </a:pPr>
            <a:r>
              <a:rPr lang="en-US" sz="2100" spc="18">
                <a:solidFill>
                  <a:srgbClr val="FFFFFF"/>
                </a:solidFill>
                <a:latin typeface="TT Rounds Condensed"/>
              </a:rPr>
              <a:t>        sptSet[i] = 0;</a:t>
            </a:r>
          </a:p>
          <a:p>
            <a:pPr>
              <a:lnSpc>
                <a:spcPts val="2520"/>
              </a:lnSpc>
            </a:pPr>
            <a:r>
              <a:rPr lang="en-US" sz="2100" spc="18">
                <a:solidFill>
                  <a:srgbClr val="FFFFFF"/>
                </a:solidFill>
                <a:latin typeface="TT Rounds Condensed"/>
              </a:rPr>
              <a:t>    }</a:t>
            </a:r>
          </a:p>
          <a:p>
            <a:pPr>
              <a:lnSpc>
                <a:spcPts val="2520"/>
              </a:lnSpc>
            </a:pPr>
          </a:p>
          <a:p>
            <a:pPr>
              <a:lnSpc>
                <a:spcPts val="2520"/>
              </a:lnSpc>
            </a:pPr>
            <a:r>
              <a:rPr lang="en-US" sz="2100" spc="18">
                <a:solidFill>
                  <a:srgbClr val="FFFFFF"/>
                </a:solidFill>
                <a:latin typeface="TT Rounds Condensed"/>
              </a:rPr>
              <a:t>    // Distance from source to itself is always 0</a:t>
            </a:r>
          </a:p>
          <a:p>
            <a:pPr>
              <a:lnSpc>
                <a:spcPts val="2520"/>
              </a:lnSpc>
            </a:pPr>
            <a:r>
              <a:rPr lang="en-US" sz="2100" spc="18">
                <a:solidFill>
                  <a:srgbClr val="FFFFFF"/>
                </a:solidFill>
                <a:latin typeface="TT Rounds Condensed"/>
              </a:rPr>
              <a:t>    dist[src] = 0;</a:t>
            </a:r>
          </a:p>
          <a:p>
            <a:pPr>
              <a:lnSpc>
                <a:spcPts val="2520"/>
              </a:lnSpc>
            </a:pPr>
          </a:p>
          <a:p>
            <a:pPr>
              <a:lnSpc>
                <a:spcPts val="2520"/>
              </a:lnSpc>
            </a:pPr>
            <a:r>
              <a:rPr lang="en-US" sz="2100" spc="18">
                <a:solidFill>
                  <a:srgbClr val="FFFFFF"/>
                </a:solidFill>
                <a:latin typeface="TT Rounds Condensed"/>
              </a:rPr>
              <a:t>    Queue *queue = createQueue(V);</a:t>
            </a:r>
          </a:p>
          <a:p>
            <a:pPr>
              <a:lnSpc>
                <a:spcPts val="2520"/>
              </a:lnSpc>
            </a:pPr>
            <a:r>
              <a:rPr lang="en-US" sz="2100" spc="18">
                <a:solidFill>
                  <a:srgbClr val="FFFFFF"/>
                </a:solidFill>
                <a:latin typeface="TT Rounds Condensed"/>
              </a:rPr>
              <a:t>    enqueue(queue, src);</a:t>
            </a:r>
          </a:p>
          <a:p>
            <a:pPr>
              <a:lnSpc>
                <a:spcPts val="2520"/>
              </a:lnSpc>
            </a:pPr>
          </a:p>
          <a:p>
            <a:pPr>
              <a:lnSpc>
                <a:spcPts val="2520"/>
              </a:lnSpc>
            </a:pPr>
            <a:r>
              <a:rPr lang="en-US" sz="2100" spc="18">
                <a:solidFill>
                  <a:srgbClr val="FFFFFF"/>
                </a:solidFill>
                <a:latin typeface="TT Rounds Condensed"/>
              </a:rPr>
              <a:t>while (!isEmpty(queue)) {</a:t>
            </a:r>
          </a:p>
          <a:p>
            <a:pPr>
              <a:lnSpc>
                <a:spcPts val="2520"/>
              </a:lnSpc>
            </a:pPr>
            <a:r>
              <a:rPr lang="en-US" sz="2100" spc="18">
                <a:solidFill>
                  <a:srgbClr val="FFFFFF"/>
                </a:solidFill>
                <a:latin typeface="TT Rounds Condensed"/>
              </a:rPr>
              <a:t>        int u = dequeue(queue);</a:t>
            </a:r>
          </a:p>
          <a:p>
            <a:pPr>
              <a:lnSpc>
                <a:spcPts val="2520"/>
              </a:lnSpc>
            </a:pPr>
            <a:r>
              <a:rPr lang="en-US" sz="2100" spc="18">
                <a:solidFill>
                  <a:srgbClr val="FFFFFF"/>
                </a:solidFill>
                <a:latin typeface="TT Rounds Condensed"/>
              </a:rPr>
              <a:t>        sptSet[u] = 1;</a:t>
            </a:r>
          </a:p>
          <a:p>
            <a:pPr>
              <a:lnSpc>
                <a:spcPts val="2520"/>
              </a:lnSpc>
            </a:pPr>
          </a:p>
          <a:p>
            <a:pPr algn="l">
              <a:lnSpc>
                <a:spcPts val="2520"/>
              </a:lnSpc>
            </a:pPr>
          </a:p>
        </p:txBody>
      </p:sp>
      <p:sp>
        <p:nvSpPr>
          <p:cNvPr name="TextBox 5" id="5"/>
          <p:cNvSpPr txBox="true"/>
          <p:nvPr/>
        </p:nvSpPr>
        <p:spPr>
          <a:xfrm rot="0">
            <a:off x="9235440" y="1303292"/>
            <a:ext cx="6779624" cy="9439275"/>
          </a:xfrm>
          <a:prstGeom prst="rect">
            <a:avLst/>
          </a:prstGeom>
        </p:spPr>
        <p:txBody>
          <a:bodyPr anchor="t" rtlCol="false" tIns="0" lIns="0" bIns="0" rIns="0">
            <a:spAutoFit/>
          </a:bodyPr>
          <a:lstStyle/>
          <a:p>
            <a:pPr>
              <a:lnSpc>
                <a:spcPts val="2520"/>
              </a:lnSpc>
            </a:pPr>
            <a:r>
              <a:rPr lang="en-US" sz="2100" spc="18">
                <a:solidFill>
                  <a:srgbClr val="FFFFFF"/>
                </a:solidFill>
                <a:latin typeface="TT Rounds Condensed"/>
              </a:rPr>
              <a:t>for (int v = 0; v &lt; V; v++) {</a:t>
            </a:r>
          </a:p>
          <a:p>
            <a:pPr>
              <a:lnSpc>
                <a:spcPts val="2520"/>
              </a:lnSpc>
            </a:pPr>
            <a:r>
              <a:rPr lang="en-US" sz="2100" spc="18">
                <a:solidFill>
                  <a:srgbClr val="FFFFFF"/>
                </a:solidFill>
                <a:latin typeface="TT Rounds Condensed"/>
              </a:rPr>
              <a:t>            if (!sptSet[v] &amp;&amp; graph[u][v] &amp;&amp; dist[u] != INT_MAX) {</a:t>
            </a:r>
          </a:p>
          <a:p>
            <a:pPr>
              <a:lnSpc>
                <a:spcPts val="2520"/>
              </a:lnSpc>
            </a:pPr>
            <a:r>
              <a:rPr lang="en-US" sz="2100" spc="18">
                <a:solidFill>
                  <a:srgbClr val="FFFFFF"/>
                </a:solidFill>
                <a:latin typeface="TT Rounds Condensed"/>
              </a:rPr>
              <a:t>                dist[v] = dist[u] + 1;</a:t>
            </a:r>
          </a:p>
          <a:p>
            <a:pPr>
              <a:lnSpc>
                <a:spcPts val="2520"/>
              </a:lnSpc>
            </a:pPr>
            <a:r>
              <a:rPr lang="en-US" sz="2100" spc="18">
                <a:solidFill>
                  <a:srgbClr val="FFFFFF"/>
                </a:solidFill>
                <a:latin typeface="TT Rounds Condensed"/>
              </a:rPr>
              <a:t>                enqueue(queue, v);</a:t>
            </a:r>
          </a:p>
          <a:p>
            <a:pPr>
              <a:lnSpc>
                <a:spcPts val="2520"/>
              </a:lnSpc>
            </a:pPr>
            <a:r>
              <a:rPr lang="en-US" sz="2100" spc="18">
                <a:solidFill>
                  <a:srgbClr val="FFFFFF"/>
                </a:solidFill>
                <a:latin typeface="TT Rounds Condensed"/>
              </a:rPr>
              <a:t>            }</a:t>
            </a:r>
          </a:p>
          <a:p>
            <a:pPr>
              <a:lnSpc>
                <a:spcPts val="2520"/>
              </a:lnSpc>
            </a:pPr>
            <a:r>
              <a:rPr lang="en-US" sz="2100" spc="18">
                <a:solidFill>
                  <a:srgbClr val="FFFFFF"/>
                </a:solidFill>
                <a:latin typeface="TT Rounds Condensed"/>
              </a:rPr>
              <a:t>        }</a:t>
            </a:r>
          </a:p>
          <a:p>
            <a:pPr>
              <a:lnSpc>
                <a:spcPts val="2520"/>
              </a:lnSpc>
            </a:pPr>
            <a:r>
              <a:rPr lang="en-US" sz="2100" spc="18">
                <a:solidFill>
                  <a:srgbClr val="FFFFFF"/>
                </a:solidFill>
                <a:latin typeface="TT Rounds Condensed"/>
              </a:rPr>
              <a:t>    }</a:t>
            </a:r>
          </a:p>
          <a:p>
            <a:pPr>
              <a:lnSpc>
                <a:spcPts val="2520"/>
              </a:lnSpc>
            </a:pPr>
          </a:p>
          <a:p>
            <a:pPr>
              <a:lnSpc>
                <a:spcPts val="2520"/>
              </a:lnSpc>
            </a:pPr>
            <a:r>
              <a:rPr lang="en-US" sz="2100" spc="18">
                <a:solidFill>
                  <a:srgbClr val="FFFFFF"/>
                </a:solidFill>
                <a:latin typeface="TT Rounds Condensed"/>
              </a:rPr>
              <a:t>    // Print the solution (shortest distances)</a:t>
            </a:r>
          </a:p>
          <a:p>
            <a:pPr>
              <a:lnSpc>
                <a:spcPts val="2520"/>
              </a:lnSpc>
            </a:pPr>
            <a:r>
              <a:rPr lang="en-US" sz="2100" spc="18">
                <a:solidFill>
                  <a:srgbClr val="FFFFFF"/>
                </a:solidFill>
                <a:latin typeface="TT Rounds Condensed"/>
              </a:rPr>
              <a:t>    printShortestDistances(dist, V);</a:t>
            </a:r>
          </a:p>
          <a:p>
            <a:pPr>
              <a:lnSpc>
                <a:spcPts val="2520"/>
              </a:lnSpc>
            </a:pPr>
          </a:p>
          <a:p>
            <a:pPr>
              <a:lnSpc>
                <a:spcPts val="2520"/>
              </a:lnSpc>
            </a:pPr>
            <a:r>
              <a:rPr lang="en-US" sz="2100" spc="18">
                <a:solidFill>
                  <a:srgbClr val="FFFFFF"/>
                </a:solidFill>
                <a:latin typeface="TT Rounds Condensed"/>
              </a:rPr>
              <a:t>    free(dist);</a:t>
            </a:r>
          </a:p>
          <a:p>
            <a:pPr>
              <a:lnSpc>
                <a:spcPts val="2520"/>
              </a:lnSpc>
            </a:pPr>
            <a:r>
              <a:rPr lang="en-US" sz="2100" spc="18">
                <a:solidFill>
                  <a:srgbClr val="FFFFFF"/>
                </a:solidFill>
                <a:latin typeface="TT Rounds Condensed"/>
              </a:rPr>
              <a:t>    free(sptSet);</a:t>
            </a:r>
          </a:p>
          <a:p>
            <a:pPr>
              <a:lnSpc>
                <a:spcPts val="2520"/>
              </a:lnSpc>
            </a:pPr>
            <a:r>
              <a:rPr lang="en-US" sz="2100" spc="18">
                <a:solidFill>
                  <a:srgbClr val="FFFFFF"/>
                </a:solidFill>
                <a:latin typeface="TT Rounds Condensed"/>
              </a:rPr>
              <a:t>}</a:t>
            </a:r>
          </a:p>
          <a:p>
            <a:pPr>
              <a:lnSpc>
                <a:spcPts val="2520"/>
              </a:lnSpc>
            </a:pPr>
          </a:p>
          <a:p>
            <a:pPr>
              <a:lnSpc>
                <a:spcPts val="2520"/>
              </a:lnSpc>
            </a:pPr>
            <a:r>
              <a:rPr lang="en-US" sz="2100" spc="18">
                <a:solidFill>
                  <a:srgbClr val="FFFFFF"/>
                </a:solidFill>
                <a:latin typeface="TT Rounds Condensed"/>
              </a:rPr>
              <a:t>int main() {</a:t>
            </a:r>
          </a:p>
          <a:p>
            <a:pPr>
              <a:lnSpc>
                <a:spcPts val="2520"/>
              </a:lnSpc>
            </a:pPr>
            <a:r>
              <a:rPr lang="en-US" sz="2100" spc="18">
                <a:solidFill>
                  <a:srgbClr val="FFFFFF"/>
                </a:solidFill>
                <a:latin typeface="TT Rounds Condensed"/>
              </a:rPr>
              <a:t>    int V, src;</a:t>
            </a:r>
          </a:p>
          <a:p>
            <a:pPr>
              <a:lnSpc>
                <a:spcPts val="2520"/>
              </a:lnSpc>
            </a:pPr>
          </a:p>
          <a:p>
            <a:pPr>
              <a:lnSpc>
                <a:spcPts val="2520"/>
              </a:lnSpc>
            </a:pPr>
            <a:r>
              <a:rPr lang="en-US" sz="2100" spc="18">
                <a:solidFill>
                  <a:srgbClr val="FFFFFF"/>
                </a:solidFill>
                <a:latin typeface="TT Rounds Condensed"/>
              </a:rPr>
              <a:t>    // Get user input for the number of points (V)</a:t>
            </a:r>
          </a:p>
          <a:p>
            <a:pPr>
              <a:lnSpc>
                <a:spcPts val="2520"/>
              </a:lnSpc>
            </a:pPr>
            <a:r>
              <a:rPr lang="en-US" sz="2100" spc="18">
                <a:solidFill>
                  <a:srgbClr val="FFFFFF"/>
                </a:solidFill>
                <a:latin typeface="TT Rounds Condensed"/>
              </a:rPr>
              <a:t>    printf("Enter the number of points: ");</a:t>
            </a:r>
          </a:p>
          <a:p>
            <a:pPr>
              <a:lnSpc>
                <a:spcPts val="2520"/>
              </a:lnSpc>
            </a:pPr>
            <a:r>
              <a:rPr lang="en-US" sz="2100" spc="18">
                <a:solidFill>
                  <a:srgbClr val="FFFFFF"/>
                </a:solidFill>
                <a:latin typeface="TT Rounds Condensed"/>
              </a:rPr>
              <a:t>    scanf("%d", &amp;V);</a:t>
            </a:r>
          </a:p>
          <a:p>
            <a:pPr>
              <a:lnSpc>
                <a:spcPts val="2520"/>
              </a:lnSpc>
            </a:pPr>
          </a:p>
          <a:p>
            <a:pPr>
              <a:lnSpc>
                <a:spcPts val="2520"/>
              </a:lnSpc>
            </a:pPr>
            <a:r>
              <a:rPr lang="en-US" sz="2100" spc="18">
                <a:solidFill>
                  <a:srgbClr val="FFFFFF"/>
                </a:solidFill>
                <a:latin typeface="TT Rounds Condensed"/>
              </a:rPr>
              <a:t>    int **graph = (int **)malloc(V * sizeof(int *));</a:t>
            </a:r>
          </a:p>
          <a:p>
            <a:pPr>
              <a:lnSpc>
                <a:spcPts val="2520"/>
              </a:lnSpc>
            </a:pPr>
            <a:r>
              <a:rPr lang="en-US" sz="2100" spc="18">
                <a:solidFill>
                  <a:srgbClr val="FFFFFF"/>
                </a:solidFill>
                <a:latin typeface="TT Rounds Condensed"/>
              </a:rPr>
              <a:t>    for (int i = 0; i &lt; V; i++) {</a:t>
            </a:r>
          </a:p>
          <a:p>
            <a:pPr>
              <a:lnSpc>
                <a:spcPts val="2520"/>
              </a:lnSpc>
            </a:pPr>
            <a:r>
              <a:rPr lang="en-US" sz="2100" spc="18">
                <a:solidFill>
                  <a:srgbClr val="FFFFFF"/>
                </a:solidFill>
                <a:latin typeface="TT Rounds Condensed"/>
              </a:rPr>
              <a:t>        graph[i] = (int *)malloc(V * sizeof(int));</a:t>
            </a:r>
          </a:p>
          <a:p>
            <a:pPr>
              <a:lnSpc>
                <a:spcPts val="2520"/>
              </a:lnSpc>
            </a:pPr>
            <a:r>
              <a:rPr lang="en-US" sz="2100" spc="18">
                <a:solidFill>
                  <a:srgbClr val="FFFFFF"/>
                </a:solidFill>
                <a:latin typeface="TT Rounds Condensed"/>
              </a:rPr>
              <a:t>    }</a:t>
            </a:r>
          </a:p>
          <a:p>
            <a:pPr>
              <a:lnSpc>
                <a:spcPts val="2520"/>
              </a:lnSpc>
            </a:pPr>
          </a:p>
          <a:p>
            <a:pPr>
              <a:lnSpc>
                <a:spcPts val="2520"/>
              </a:lnSpc>
            </a:pPr>
            <a:r>
              <a:rPr lang="en-US" sz="2100" spc="18">
                <a:solidFill>
                  <a:srgbClr val="FFFFFF"/>
                </a:solidFill>
                <a:latin typeface="TT Rounds Condensed"/>
              </a:rPr>
              <a:t>    </a:t>
            </a:r>
          </a:p>
          <a:p>
            <a:pPr>
              <a:lnSpc>
                <a:spcPts val="2520"/>
              </a:lnSpc>
            </a:pPr>
          </a:p>
          <a:p>
            <a:pPr algn="l">
              <a:lnSpc>
                <a:spcPts val="2520"/>
              </a:lnSpc>
            </a:pP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598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TextBox 4" id="4"/>
          <p:cNvSpPr txBox="true"/>
          <p:nvPr/>
        </p:nvSpPr>
        <p:spPr>
          <a:xfrm rot="0">
            <a:off x="269778" y="1130208"/>
            <a:ext cx="8024574" cy="7867650"/>
          </a:xfrm>
          <a:prstGeom prst="rect">
            <a:avLst/>
          </a:prstGeom>
        </p:spPr>
        <p:txBody>
          <a:bodyPr anchor="t" rtlCol="false" tIns="0" lIns="0" bIns="0" rIns="0">
            <a:spAutoFit/>
          </a:bodyPr>
          <a:lstStyle/>
          <a:p>
            <a:pPr>
              <a:lnSpc>
                <a:spcPts val="2520"/>
              </a:lnSpc>
            </a:pPr>
            <a:r>
              <a:rPr lang="en-US" sz="2100" spc="18">
                <a:solidFill>
                  <a:srgbClr val="FFFFFF"/>
                </a:solidFill>
                <a:latin typeface="TT Rounds Condensed"/>
              </a:rPr>
              <a:t>// Get user input for edge weights</a:t>
            </a:r>
          </a:p>
          <a:p>
            <a:pPr>
              <a:lnSpc>
                <a:spcPts val="2520"/>
              </a:lnSpc>
            </a:pPr>
            <a:r>
              <a:rPr lang="en-US" sz="2100" spc="18">
                <a:solidFill>
                  <a:srgbClr val="FFFFFF"/>
                </a:solidFill>
                <a:latin typeface="TT Rounds Condensed"/>
              </a:rPr>
              <a:t> for (int i = 0; i &lt; V; i++) {</a:t>
            </a:r>
          </a:p>
          <a:p>
            <a:pPr>
              <a:lnSpc>
                <a:spcPts val="2520"/>
              </a:lnSpc>
            </a:pPr>
            <a:r>
              <a:rPr lang="en-US" sz="2100" spc="18">
                <a:solidFill>
                  <a:srgbClr val="FFFFFF"/>
                </a:solidFill>
                <a:latin typeface="TT Rounds Condensed"/>
              </a:rPr>
              <a:t> for (int j = 0; j &lt; V; j++) {</a:t>
            </a:r>
          </a:p>
          <a:p>
            <a:pPr>
              <a:lnSpc>
                <a:spcPts val="2520"/>
              </a:lnSpc>
            </a:pPr>
            <a:r>
              <a:rPr lang="en-US" sz="2100" spc="18">
                <a:solidFill>
                  <a:srgbClr val="FFFFFF"/>
                </a:solidFill>
                <a:latin typeface="TT Rounds Condensed"/>
              </a:rPr>
              <a:t> if (i != j) {</a:t>
            </a:r>
          </a:p>
          <a:p>
            <a:pPr>
              <a:lnSpc>
                <a:spcPts val="2520"/>
              </a:lnSpc>
            </a:pPr>
            <a:r>
              <a:rPr lang="en-US" sz="2100" spc="18">
                <a:solidFill>
                  <a:srgbClr val="FFFFFF"/>
                </a:solidFill>
                <a:latin typeface="TT Rounds Condensed"/>
              </a:rPr>
              <a:t> printf("Enter the weight for edge (%d, %d): ", i, j);</a:t>
            </a:r>
          </a:p>
          <a:p>
            <a:pPr>
              <a:lnSpc>
                <a:spcPts val="2520"/>
              </a:lnSpc>
            </a:pPr>
            <a:r>
              <a:rPr lang="en-US" sz="2100" spc="18">
                <a:solidFill>
                  <a:srgbClr val="FFFFFF"/>
                </a:solidFill>
                <a:latin typeface="TT Rounds Condensed"/>
              </a:rPr>
              <a:t> scanf("%d", &amp;graph[i][j]);</a:t>
            </a:r>
          </a:p>
          <a:p>
            <a:pPr>
              <a:lnSpc>
                <a:spcPts val="2520"/>
              </a:lnSpc>
            </a:pPr>
            <a:r>
              <a:rPr lang="en-US" sz="2100" spc="18">
                <a:solidFill>
                  <a:srgbClr val="FFFFFF"/>
                </a:solidFill>
                <a:latin typeface="TT Rounds Condensed"/>
              </a:rPr>
              <a:t> }</a:t>
            </a:r>
          </a:p>
          <a:p>
            <a:pPr>
              <a:lnSpc>
                <a:spcPts val="2520"/>
              </a:lnSpc>
            </a:pPr>
            <a:r>
              <a:rPr lang="en-US" sz="2100" spc="18">
                <a:solidFill>
                  <a:srgbClr val="FFFFFF"/>
                </a:solidFill>
                <a:latin typeface="TT Rounds Condensed"/>
              </a:rPr>
              <a:t> }</a:t>
            </a:r>
          </a:p>
          <a:p>
            <a:pPr>
              <a:lnSpc>
                <a:spcPts val="2520"/>
              </a:lnSpc>
            </a:pPr>
            <a:r>
              <a:rPr lang="en-US" sz="2100" spc="18">
                <a:solidFill>
                  <a:srgbClr val="FFFFFF"/>
                </a:solidFill>
                <a:latin typeface="TT Rounds Condensed"/>
              </a:rPr>
              <a:t> }</a:t>
            </a:r>
          </a:p>
          <a:p>
            <a:pPr>
              <a:lnSpc>
                <a:spcPts val="2520"/>
              </a:lnSpc>
            </a:pPr>
          </a:p>
          <a:p>
            <a:pPr>
              <a:lnSpc>
                <a:spcPts val="2520"/>
              </a:lnSpc>
            </a:pPr>
            <a:r>
              <a:rPr lang="en-US" sz="2100" spc="18">
                <a:solidFill>
                  <a:srgbClr val="FFFFFF"/>
                </a:solidFill>
                <a:latin typeface="TT Rounds Condensed"/>
              </a:rPr>
              <a:t>    // Get user input for the source node</a:t>
            </a:r>
          </a:p>
          <a:p>
            <a:pPr>
              <a:lnSpc>
                <a:spcPts val="2520"/>
              </a:lnSpc>
            </a:pPr>
            <a:r>
              <a:rPr lang="en-US" sz="2100" spc="18">
                <a:solidFill>
                  <a:srgbClr val="FFFFFF"/>
                </a:solidFill>
                <a:latin typeface="TT Rounds Condensed"/>
              </a:rPr>
              <a:t>    printf("Enter the source node: ");</a:t>
            </a:r>
          </a:p>
          <a:p>
            <a:pPr>
              <a:lnSpc>
                <a:spcPts val="2520"/>
              </a:lnSpc>
            </a:pPr>
            <a:r>
              <a:rPr lang="en-US" sz="2100" spc="18">
                <a:solidFill>
                  <a:srgbClr val="FFFFFF"/>
                </a:solidFill>
                <a:latin typeface="TT Rounds Condensed"/>
              </a:rPr>
              <a:t>    scanf("%d", &amp;src);</a:t>
            </a:r>
          </a:p>
          <a:p>
            <a:pPr>
              <a:lnSpc>
                <a:spcPts val="2520"/>
              </a:lnSpc>
            </a:pPr>
          </a:p>
          <a:p>
            <a:pPr>
              <a:lnSpc>
                <a:spcPts val="2520"/>
              </a:lnSpc>
            </a:pPr>
            <a:r>
              <a:rPr lang="en-US" sz="2100" spc="18">
                <a:solidFill>
                  <a:srgbClr val="FFFFFF"/>
                </a:solidFill>
                <a:latin typeface="TT Rounds Condensed"/>
              </a:rPr>
              <a:t>    // Perform BFS with the given input</a:t>
            </a:r>
          </a:p>
          <a:p>
            <a:pPr>
              <a:lnSpc>
                <a:spcPts val="2520"/>
              </a:lnSpc>
            </a:pPr>
            <a:r>
              <a:rPr lang="en-US" sz="2100" spc="18">
                <a:solidFill>
                  <a:srgbClr val="FFFFFF"/>
                </a:solidFill>
                <a:latin typeface="TT Rounds Condensed"/>
              </a:rPr>
              <a:t>    performBFS(graph, V, src);</a:t>
            </a:r>
          </a:p>
          <a:p>
            <a:pPr>
              <a:lnSpc>
                <a:spcPts val="2520"/>
              </a:lnSpc>
            </a:pPr>
          </a:p>
          <a:p>
            <a:pPr>
              <a:lnSpc>
                <a:spcPts val="2520"/>
              </a:lnSpc>
            </a:pPr>
            <a:r>
              <a:rPr lang="en-US" sz="2100" spc="18">
                <a:solidFill>
                  <a:srgbClr val="FFFFFF"/>
                </a:solidFill>
                <a:latin typeface="TT Rounds Condensed"/>
              </a:rPr>
              <a:t>    // Free dynamically allocated memory</a:t>
            </a:r>
          </a:p>
          <a:p>
            <a:pPr>
              <a:lnSpc>
                <a:spcPts val="2520"/>
              </a:lnSpc>
            </a:pPr>
            <a:r>
              <a:rPr lang="en-US" sz="2100" spc="18">
                <a:solidFill>
                  <a:srgbClr val="FFFFFF"/>
                </a:solidFill>
                <a:latin typeface="TT Rounds Condensed"/>
              </a:rPr>
              <a:t>    for (int i = 0; i &lt; V; i++) {</a:t>
            </a:r>
          </a:p>
          <a:p>
            <a:pPr>
              <a:lnSpc>
                <a:spcPts val="2520"/>
              </a:lnSpc>
            </a:pPr>
            <a:r>
              <a:rPr lang="en-US" sz="2100" spc="18">
                <a:solidFill>
                  <a:srgbClr val="FFFFFF"/>
                </a:solidFill>
                <a:latin typeface="TT Rounds Condensed"/>
              </a:rPr>
              <a:t>        free(graph[i]);</a:t>
            </a:r>
          </a:p>
          <a:p>
            <a:pPr>
              <a:lnSpc>
                <a:spcPts val="2520"/>
              </a:lnSpc>
            </a:pPr>
            <a:r>
              <a:rPr lang="en-US" sz="2100" spc="18">
                <a:solidFill>
                  <a:srgbClr val="FFFFFF"/>
                </a:solidFill>
                <a:latin typeface="TT Rounds Condensed"/>
              </a:rPr>
              <a:t>    }</a:t>
            </a:r>
          </a:p>
          <a:p>
            <a:pPr>
              <a:lnSpc>
                <a:spcPts val="2520"/>
              </a:lnSpc>
            </a:pPr>
            <a:r>
              <a:rPr lang="en-US" sz="2100" spc="18">
                <a:solidFill>
                  <a:srgbClr val="FFFFFF"/>
                </a:solidFill>
                <a:latin typeface="TT Rounds Condensed"/>
              </a:rPr>
              <a:t>    free(graph);</a:t>
            </a:r>
          </a:p>
          <a:p>
            <a:pPr>
              <a:lnSpc>
                <a:spcPts val="2520"/>
              </a:lnSpc>
            </a:pPr>
          </a:p>
          <a:p>
            <a:pPr>
              <a:lnSpc>
                <a:spcPts val="2520"/>
              </a:lnSpc>
            </a:pPr>
            <a:r>
              <a:rPr lang="en-US" sz="2100" spc="18">
                <a:solidFill>
                  <a:srgbClr val="FFFFFF"/>
                </a:solidFill>
                <a:latin typeface="TT Rounds Condensed"/>
              </a:rPr>
              <a:t>    return 0;</a:t>
            </a:r>
          </a:p>
          <a:p>
            <a:pPr algn="l">
              <a:lnSpc>
                <a:spcPts val="2520"/>
              </a:lnSpc>
            </a:pPr>
            <a:r>
              <a:rPr lang="en-US" sz="2100" spc="19">
                <a:solidFill>
                  <a:srgbClr val="FFFFFF"/>
                </a:solidFill>
                <a:latin typeface="TT Rounds Condensed"/>
              </a:rPr>
              <a:t>}</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5986"/>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Freeform 4" id="4"/>
          <p:cNvSpPr/>
          <p:nvPr/>
        </p:nvSpPr>
        <p:spPr>
          <a:xfrm flipH="false" flipV="false" rot="0">
            <a:off x="458624" y="1713136"/>
            <a:ext cx="8199177" cy="7750804"/>
          </a:xfrm>
          <a:custGeom>
            <a:avLst/>
            <a:gdLst/>
            <a:ahLst/>
            <a:cxnLst/>
            <a:rect r="r" b="b" t="t" l="l"/>
            <a:pathLst>
              <a:path h="7750804" w="8199177">
                <a:moveTo>
                  <a:pt x="0" y="0"/>
                </a:moveTo>
                <a:lnTo>
                  <a:pt x="8199177" y="0"/>
                </a:lnTo>
                <a:lnTo>
                  <a:pt x="8199177" y="7750804"/>
                </a:lnTo>
                <a:lnTo>
                  <a:pt x="0" y="7750804"/>
                </a:lnTo>
                <a:lnTo>
                  <a:pt x="0" y="0"/>
                </a:lnTo>
                <a:close/>
              </a:path>
            </a:pathLst>
          </a:custGeom>
          <a:blipFill>
            <a:blip r:embed="rId4"/>
            <a:stretch>
              <a:fillRect l="0" t="0" r="0" b="-91604"/>
            </a:stretch>
          </a:blipFill>
        </p:spPr>
      </p:sp>
      <p:sp>
        <p:nvSpPr>
          <p:cNvPr name="TextBox 5" id="5"/>
          <p:cNvSpPr txBox="true"/>
          <p:nvPr/>
        </p:nvSpPr>
        <p:spPr>
          <a:xfrm rot="0">
            <a:off x="3243247" y="364336"/>
            <a:ext cx="10829108" cy="1303080"/>
          </a:xfrm>
          <a:prstGeom prst="rect">
            <a:avLst/>
          </a:prstGeom>
        </p:spPr>
        <p:txBody>
          <a:bodyPr anchor="t" rtlCol="false" tIns="0" lIns="0" bIns="0" rIns="0">
            <a:spAutoFit/>
          </a:bodyPr>
          <a:lstStyle/>
          <a:p>
            <a:pPr algn="l">
              <a:lnSpc>
                <a:spcPts val="9720"/>
              </a:lnSpc>
            </a:pPr>
            <a:r>
              <a:rPr lang="en-US" sz="8100" spc="75">
                <a:solidFill>
                  <a:srgbClr val="FFFFFF"/>
                </a:solidFill>
                <a:latin typeface="TT Rounds Condensed"/>
              </a:rPr>
              <a:t>                    OUTPUT</a:t>
            </a:r>
          </a:p>
        </p:txBody>
      </p:sp>
      <p:sp>
        <p:nvSpPr>
          <p:cNvPr name="Freeform 6" id="6"/>
          <p:cNvSpPr/>
          <p:nvPr/>
        </p:nvSpPr>
        <p:spPr>
          <a:xfrm flipH="false" flipV="false" rot="0">
            <a:off x="9321875" y="1814166"/>
            <a:ext cx="8199177" cy="7649774"/>
          </a:xfrm>
          <a:custGeom>
            <a:avLst/>
            <a:gdLst/>
            <a:ahLst/>
            <a:cxnLst/>
            <a:rect r="r" b="b" t="t" l="l"/>
            <a:pathLst>
              <a:path h="7649774" w="8199177">
                <a:moveTo>
                  <a:pt x="0" y="0"/>
                </a:moveTo>
                <a:lnTo>
                  <a:pt x="8199177" y="0"/>
                </a:lnTo>
                <a:lnTo>
                  <a:pt x="8199177" y="7649774"/>
                </a:lnTo>
                <a:lnTo>
                  <a:pt x="0" y="7649774"/>
                </a:lnTo>
                <a:lnTo>
                  <a:pt x="0" y="0"/>
                </a:lnTo>
                <a:close/>
              </a:path>
            </a:pathLst>
          </a:custGeom>
          <a:blipFill>
            <a:blip r:embed="rId4"/>
            <a:stretch>
              <a:fillRect l="0" t="-93738" r="0" b="-396"/>
            </a:stretch>
          </a:blipFill>
        </p:spPr>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Freeform 4" id="4"/>
          <p:cNvSpPr/>
          <p:nvPr/>
        </p:nvSpPr>
        <p:spPr>
          <a:xfrm flipH="false" flipV="false" rot="0">
            <a:off x="4217768" y="3208542"/>
            <a:ext cx="9852463" cy="6049758"/>
          </a:xfrm>
          <a:custGeom>
            <a:avLst/>
            <a:gdLst/>
            <a:ahLst/>
            <a:cxnLst/>
            <a:rect r="r" b="b" t="t" l="l"/>
            <a:pathLst>
              <a:path h="6049758" w="9852463">
                <a:moveTo>
                  <a:pt x="0" y="0"/>
                </a:moveTo>
                <a:lnTo>
                  <a:pt x="9852464" y="0"/>
                </a:lnTo>
                <a:lnTo>
                  <a:pt x="9852464" y="6049758"/>
                </a:lnTo>
                <a:lnTo>
                  <a:pt x="0" y="6049758"/>
                </a:lnTo>
                <a:lnTo>
                  <a:pt x="0" y="0"/>
                </a:lnTo>
                <a:close/>
              </a:path>
            </a:pathLst>
          </a:custGeom>
          <a:blipFill>
            <a:blip r:embed="rId4"/>
            <a:stretch>
              <a:fillRect l="0" t="0" r="0" b="0"/>
            </a:stretch>
          </a:blipFill>
        </p:spPr>
      </p:sp>
      <p:sp>
        <p:nvSpPr>
          <p:cNvPr name="TextBox 5" id="5"/>
          <p:cNvSpPr txBox="true"/>
          <p:nvPr/>
        </p:nvSpPr>
        <p:spPr>
          <a:xfrm rot="0">
            <a:off x="5699738" y="112309"/>
            <a:ext cx="6888525" cy="2375616"/>
          </a:xfrm>
          <a:prstGeom prst="rect">
            <a:avLst/>
          </a:prstGeom>
        </p:spPr>
        <p:txBody>
          <a:bodyPr anchor="t" rtlCol="false" tIns="0" lIns="0" bIns="0" rIns="0">
            <a:spAutoFit/>
          </a:bodyPr>
          <a:lstStyle/>
          <a:p>
            <a:pPr algn="ctr">
              <a:lnSpc>
                <a:spcPts val="9591"/>
              </a:lnSpc>
            </a:pPr>
            <a:r>
              <a:rPr lang="en-US" sz="6851">
                <a:solidFill>
                  <a:srgbClr val="FFFFFF"/>
                </a:solidFill>
                <a:latin typeface="Canva Sans Bold"/>
              </a:rPr>
              <a:t>Time and Space </a:t>
            </a:r>
          </a:p>
          <a:p>
            <a:pPr algn="ctr">
              <a:lnSpc>
                <a:spcPts val="9591"/>
              </a:lnSpc>
            </a:pPr>
            <a:r>
              <a:rPr lang="en-US" sz="6851">
                <a:solidFill>
                  <a:srgbClr val="FFFFFF"/>
                </a:solidFill>
                <a:latin typeface="Canva Sans Bold"/>
              </a:rPr>
              <a:t>complexity</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88"/>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grpSp>
        <p:nvGrpSpPr>
          <p:cNvPr name="Group 4" id="4"/>
          <p:cNvGrpSpPr/>
          <p:nvPr/>
        </p:nvGrpSpPr>
        <p:grpSpPr>
          <a:xfrm rot="0">
            <a:off x="4376056" y="953588"/>
            <a:ext cx="9535885" cy="1061829"/>
            <a:chOff x="0" y="0"/>
            <a:chExt cx="12714514" cy="1415772"/>
          </a:xfrm>
        </p:grpSpPr>
        <p:sp>
          <p:nvSpPr>
            <p:cNvPr name="Freeform 5" id="5"/>
            <p:cNvSpPr/>
            <p:nvPr/>
          </p:nvSpPr>
          <p:spPr>
            <a:xfrm flipH="false" flipV="false" rot="0">
              <a:off x="-1524" y="-1524"/>
              <a:ext cx="12717526" cy="1418844"/>
            </a:xfrm>
            <a:custGeom>
              <a:avLst/>
              <a:gdLst/>
              <a:ahLst/>
              <a:cxnLst/>
              <a:rect r="r" b="b" t="t" l="l"/>
              <a:pathLst>
                <a:path h="1418844" w="12717526">
                  <a:moveTo>
                    <a:pt x="1524" y="0"/>
                  </a:moveTo>
                  <a:lnTo>
                    <a:pt x="12716002" y="0"/>
                  </a:lnTo>
                  <a:cubicBezTo>
                    <a:pt x="12716891" y="0"/>
                    <a:pt x="12717526" y="762"/>
                    <a:pt x="12717526" y="1524"/>
                  </a:cubicBezTo>
                  <a:lnTo>
                    <a:pt x="12717526" y="1417320"/>
                  </a:lnTo>
                  <a:cubicBezTo>
                    <a:pt x="12717526" y="1418209"/>
                    <a:pt x="12716764" y="1418844"/>
                    <a:pt x="12716002" y="1418844"/>
                  </a:cubicBezTo>
                  <a:lnTo>
                    <a:pt x="1524" y="1418844"/>
                  </a:lnTo>
                  <a:cubicBezTo>
                    <a:pt x="635" y="1418844"/>
                    <a:pt x="0" y="1418082"/>
                    <a:pt x="0" y="1417320"/>
                  </a:cubicBezTo>
                  <a:lnTo>
                    <a:pt x="0" y="1524"/>
                  </a:lnTo>
                  <a:cubicBezTo>
                    <a:pt x="0" y="635"/>
                    <a:pt x="762" y="0"/>
                    <a:pt x="1524" y="0"/>
                  </a:cubicBezTo>
                  <a:moveTo>
                    <a:pt x="1524" y="3048"/>
                  </a:moveTo>
                  <a:lnTo>
                    <a:pt x="1524" y="1524"/>
                  </a:lnTo>
                  <a:lnTo>
                    <a:pt x="3048" y="1524"/>
                  </a:lnTo>
                  <a:lnTo>
                    <a:pt x="3048" y="1417320"/>
                  </a:lnTo>
                  <a:lnTo>
                    <a:pt x="1524" y="1417320"/>
                  </a:lnTo>
                  <a:lnTo>
                    <a:pt x="1524" y="1415796"/>
                  </a:lnTo>
                  <a:lnTo>
                    <a:pt x="12716002" y="1415796"/>
                  </a:lnTo>
                  <a:lnTo>
                    <a:pt x="12716002" y="1417320"/>
                  </a:lnTo>
                  <a:lnTo>
                    <a:pt x="12714478" y="1417320"/>
                  </a:lnTo>
                  <a:lnTo>
                    <a:pt x="12714478" y="1524"/>
                  </a:lnTo>
                  <a:lnTo>
                    <a:pt x="12716002" y="1524"/>
                  </a:lnTo>
                  <a:lnTo>
                    <a:pt x="12716002" y="3048"/>
                  </a:lnTo>
                  <a:lnTo>
                    <a:pt x="1524" y="3048"/>
                  </a:lnTo>
                  <a:close/>
                </a:path>
              </a:pathLst>
            </a:custGeom>
            <a:solidFill>
              <a:srgbClr val="FFFFFF"/>
            </a:solidFill>
          </p:spPr>
        </p:sp>
        <p:sp>
          <p:nvSpPr>
            <p:cNvPr name="TextBox 6" id="6"/>
            <p:cNvSpPr txBox="true"/>
            <p:nvPr/>
          </p:nvSpPr>
          <p:spPr>
            <a:xfrm>
              <a:off x="0" y="-28575"/>
              <a:ext cx="12714514" cy="1444347"/>
            </a:xfrm>
            <a:prstGeom prst="rect">
              <a:avLst/>
            </a:prstGeom>
          </p:spPr>
          <p:txBody>
            <a:bodyPr anchor="t" rtlCol="false" tIns="50800" lIns="50800" bIns="50800" rIns="50800"/>
            <a:lstStyle/>
            <a:p>
              <a:pPr algn="ctr">
                <a:lnSpc>
                  <a:spcPts val="7200"/>
                </a:lnSpc>
              </a:pPr>
              <a:r>
                <a:rPr lang="en-US" sz="6000">
                  <a:solidFill>
                    <a:srgbClr val="FFFFFF"/>
                  </a:solidFill>
                  <a:latin typeface="Arimo"/>
                </a:rPr>
                <a:t>Benefit:</a:t>
              </a:r>
            </a:p>
          </p:txBody>
        </p:sp>
      </p:grpSp>
      <p:sp>
        <p:nvSpPr>
          <p:cNvPr name="TextBox 7" id="7"/>
          <p:cNvSpPr txBox="true"/>
          <p:nvPr/>
        </p:nvSpPr>
        <p:spPr>
          <a:xfrm rot="0">
            <a:off x="3879666" y="3737399"/>
            <a:ext cx="10528664" cy="3953619"/>
          </a:xfrm>
          <a:prstGeom prst="rect">
            <a:avLst/>
          </a:prstGeom>
        </p:spPr>
        <p:txBody>
          <a:bodyPr anchor="t" rtlCol="false" tIns="0" lIns="0" bIns="0" rIns="0">
            <a:spAutoFit/>
          </a:bodyPr>
          <a:lstStyle/>
          <a:p>
            <a:pPr algn="just" marL="651510" indent="-325755" lvl="1">
              <a:lnSpc>
                <a:spcPts val="4320"/>
              </a:lnSpc>
              <a:buFont typeface="Arial"/>
              <a:buChar char="•"/>
            </a:pPr>
            <a:r>
              <a:rPr lang="en-US" sz="3600">
                <a:solidFill>
                  <a:srgbClr val="FFFFFF"/>
                </a:solidFill>
                <a:latin typeface="Arimo"/>
              </a:rPr>
              <a:t>Optimality</a:t>
            </a:r>
          </a:p>
          <a:p>
            <a:pPr algn="just" marL="651510" indent="-325755" lvl="1">
              <a:lnSpc>
                <a:spcPts val="4320"/>
              </a:lnSpc>
              <a:buFont typeface="Arial"/>
              <a:buChar char="•"/>
            </a:pPr>
            <a:r>
              <a:rPr lang="en-US" sz="3600">
                <a:solidFill>
                  <a:srgbClr val="FFFFFF"/>
                </a:solidFill>
                <a:latin typeface="Arimo"/>
              </a:rPr>
              <a:t>Efficiency</a:t>
            </a:r>
          </a:p>
          <a:p>
            <a:pPr algn="just" marL="651510" indent="-325755" lvl="1">
              <a:lnSpc>
                <a:spcPts val="4320"/>
              </a:lnSpc>
              <a:buFont typeface="Arial"/>
              <a:buChar char="•"/>
            </a:pPr>
            <a:r>
              <a:rPr lang="en-US" sz="3600">
                <a:solidFill>
                  <a:srgbClr val="FFFFFF"/>
                </a:solidFill>
                <a:latin typeface="Arimo"/>
              </a:rPr>
              <a:t>Applicability</a:t>
            </a:r>
          </a:p>
          <a:p>
            <a:pPr algn="just" marL="651510" indent="-325755" lvl="1">
              <a:lnSpc>
                <a:spcPts val="4320"/>
              </a:lnSpc>
              <a:buFont typeface="Arial"/>
              <a:buChar char="•"/>
            </a:pPr>
            <a:r>
              <a:rPr lang="en-US" sz="3600">
                <a:solidFill>
                  <a:srgbClr val="FFFFFF"/>
                </a:solidFill>
                <a:latin typeface="Arimo"/>
              </a:rPr>
              <a:t>Adaptability</a:t>
            </a:r>
          </a:p>
          <a:p>
            <a:pPr algn="just" marL="651510" indent="-325755" lvl="1">
              <a:lnSpc>
                <a:spcPts val="4320"/>
              </a:lnSpc>
              <a:buFont typeface="Arial"/>
              <a:buChar char="•"/>
            </a:pPr>
            <a:r>
              <a:rPr lang="en-US" sz="3600">
                <a:solidFill>
                  <a:srgbClr val="FFFFFF"/>
                </a:solidFill>
                <a:latin typeface="Arimo"/>
              </a:rPr>
              <a:t>Ease of Implementation</a:t>
            </a:r>
          </a:p>
          <a:p>
            <a:pPr algn="just" marL="651510" indent="-325755" lvl="1">
              <a:lnSpc>
                <a:spcPts val="4320"/>
              </a:lnSpc>
              <a:buFont typeface="Arial"/>
              <a:buChar char="•"/>
            </a:pPr>
            <a:r>
              <a:rPr lang="en-US" sz="3600">
                <a:solidFill>
                  <a:srgbClr val="FFFFFF"/>
                </a:solidFill>
                <a:latin typeface="Arimo"/>
              </a:rPr>
              <a:t>Scalability</a:t>
            </a:r>
          </a:p>
          <a:p>
            <a:pPr algn="just" marL="651510" indent="-325755" lvl="1">
              <a:lnSpc>
                <a:spcPts val="4320"/>
              </a:lnSpc>
              <a:buFont typeface="Arial"/>
              <a:buChar char="•"/>
            </a:pPr>
            <a:r>
              <a:rPr lang="en-US" sz="3600">
                <a:solidFill>
                  <a:srgbClr val="FFFFFF"/>
                </a:solidFill>
                <a:latin typeface="Arimo"/>
              </a:rPr>
              <a:t>Widely Studied and Supported</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663440" y="3521325"/>
            <a:ext cx="8961120" cy="2310675"/>
          </a:xfrm>
          <a:prstGeom prst="rect">
            <a:avLst/>
          </a:prstGeom>
        </p:spPr>
        <p:txBody>
          <a:bodyPr anchor="t" rtlCol="false" tIns="0" lIns="0" bIns="0" rIns="0">
            <a:spAutoFit/>
          </a:bodyPr>
          <a:lstStyle/>
          <a:p>
            <a:pPr algn="ctr">
              <a:lnSpc>
                <a:spcPts val="17280"/>
              </a:lnSpc>
            </a:pPr>
            <a:r>
              <a:rPr lang="en-US" sz="14400">
                <a:solidFill>
                  <a:srgbClr val="FFFFFF"/>
                </a:solidFill>
                <a:latin typeface="Arimo Bold"/>
              </a:rPr>
              <a:t>Thank you</a:t>
            </a:r>
          </a:p>
        </p:txBody>
      </p:sp>
      <p:sp>
        <p:nvSpPr>
          <p:cNvPr name="Freeform 4" id="4"/>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grpSp>
        <p:nvGrpSpPr>
          <p:cNvPr name="Group 4" id="4"/>
          <p:cNvGrpSpPr/>
          <p:nvPr/>
        </p:nvGrpSpPr>
        <p:grpSpPr>
          <a:xfrm rot="0">
            <a:off x="4376056" y="953588"/>
            <a:ext cx="9535885" cy="1061829"/>
            <a:chOff x="0" y="0"/>
            <a:chExt cx="12714514" cy="1415772"/>
          </a:xfrm>
        </p:grpSpPr>
        <p:sp>
          <p:nvSpPr>
            <p:cNvPr name="Freeform 5" id="5"/>
            <p:cNvSpPr/>
            <p:nvPr/>
          </p:nvSpPr>
          <p:spPr>
            <a:xfrm flipH="false" flipV="false" rot="0">
              <a:off x="-1524" y="-1524"/>
              <a:ext cx="12717526" cy="1418844"/>
            </a:xfrm>
            <a:custGeom>
              <a:avLst/>
              <a:gdLst/>
              <a:ahLst/>
              <a:cxnLst/>
              <a:rect r="r" b="b" t="t" l="l"/>
              <a:pathLst>
                <a:path h="1418844" w="12717526">
                  <a:moveTo>
                    <a:pt x="1524" y="0"/>
                  </a:moveTo>
                  <a:lnTo>
                    <a:pt x="12716002" y="0"/>
                  </a:lnTo>
                  <a:cubicBezTo>
                    <a:pt x="12716891" y="0"/>
                    <a:pt x="12717526" y="762"/>
                    <a:pt x="12717526" y="1524"/>
                  </a:cubicBezTo>
                  <a:lnTo>
                    <a:pt x="12717526" y="1417320"/>
                  </a:lnTo>
                  <a:cubicBezTo>
                    <a:pt x="12717526" y="1418209"/>
                    <a:pt x="12716764" y="1418844"/>
                    <a:pt x="12716002" y="1418844"/>
                  </a:cubicBezTo>
                  <a:lnTo>
                    <a:pt x="1524" y="1418844"/>
                  </a:lnTo>
                  <a:cubicBezTo>
                    <a:pt x="635" y="1418844"/>
                    <a:pt x="0" y="1418082"/>
                    <a:pt x="0" y="1417320"/>
                  </a:cubicBezTo>
                  <a:lnTo>
                    <a:pt x="0" y="1524"/>
                  </a:lnTo>
                  <a:cubicBezTo>
                    <a:pt x="0" y="635"/>
                    <a:pt x="762" y="0"/>
                    <a:pt x="1524" y="0"/>
                  </a:cubicBezTo>
                  <a:moveTo>
                    <a:pt x="1524" y="3048"/>
                  </a:moveTo>
                  <a:lnTo>
                    <a:pt x="1524" y="1524"/>
                  </a:lnTo>
                  <a:lnTo>
                    <a:pt x="3048" y="1524"/>
                  </a:lnTo>
                  <a:lnTo>
                    <a:pt x="3048" y="1417320"/>
                  </a:lnTo>
                  <a:lnTo>
                    <a:pt x="1524" y="1417320"/>
                  </a:lnTo>
                  <a:lnTo>
                    <a:pt x="1524" y="1415796"/>
                  </a:lnTo>
                  <a:lnTo>
                    <a:pt x="12716002" y="1415796"/>
                  </a:lnTo>
                  <a:lnTo>
                    <a:pt x="12716002" y="1417320"/>
                  </a:lnTo>
                  <a:lnTo>
                    <a:pt x="12714478" y="1417320"/>
                  </a:lnTo>
                  <a:lnTo>
                    <a:pt x="12714478" y="1524"/>
                  </a:lnTo>
                  <a:lnTo>
                    <a:pt x="12716002" y="1524"/>
                  </a:lnTo>
                  <a:lnTo>
                    <a:pt x="12716002" y="3048"/>
                  </a:lnTo>
                  <a:lnTo>
                    <a:pt x="1524" y="3048"/>
                  </a:lnTo>
                  <a:close/>
                </a:path>
              </a:pathLst>
            </a:custGeom>
            <a:solidFill>
              <a:srgbClr val="FFFFFF"/>
            </a:solidFill>
          </p:spPr>
        </p:sp>
        <p:sp>
          <p:nvSpPr>
            <p:cNvPr name="TextBox 6" id="6"/>
            <p:cNvSpPr txBox="true"/>
            <p:nvPr/>
          </p:nvSpPr>
          <p:spPr>
            <a:xfrm>
              <a:off x="0" y="-28575"/>
              <a:ext cx="12714514" cy="1444347"/>
            </a:xfrm>
            <a:prstGeom prst="rect">
              <a:avLst/>
            </a:prstGeom>
          </p:spPr>
          <p:txBody>
            <a:bodyPr anchor="t" rtlCol="false" tIns="50800" lIns="50800" bIns="50800" rIns="50800"/>
            <a:lstStyle/>
            <a:p>
              <a:pPr algn="ctr">
                <a:lnSpc>
                  <a:spcPts val="7200"/>
                </a:lnSpc>
              </a:pPr>
              <a:r>
                <a:rPr lang="en-US" sz="6000">
                  <a:solidFill>
                    <a:srgbClr val="FFFFFF"/>
                  </a:solidFill>
                  <a:latin typeface="Arimo"/>
                </a:rPr>
                <a:t>Team Members:</a:t>
              </a:r>
            </a:p>
          </p:txBody>
        </p:sp>
      </p:grpSp>
      <p:sp>
        <p:nvSpPr>
          <p:cNvPr name="TextBox 7" id="7"/>
          <p:cNvSpPr txBox="true"/>
          <p:nvPr/>
        </p:nvSpPr>
        <p:spPr>
          <a:xfrm rot="0">
            <a:off x="2808513" y="3609430"/>
            <a:ext cx="15309669" cy="2238375"/>
          </a:xfrm>
          <a:prstGeom prst="rect">
            <a:avLst/>
          </a:prstGeom>
        </p:spPr>
        <p:txBody>
          <a:bodyPr anchor="t" rtlCol="false" tIns="0" lIns="0" bIns="0" rIns="0">
            <a:spAutoFit/>
          </a:bodyPr>
          <a:lstStyle/>
          <a:p>
            <a:pPr algn="l" marL="877729" indent="-438865" lvl="1">
              <a:lnSpc>
                <a:spcPts val="5820"/>
              </a:lnSpc>
              <a:buFont typeface="Arial"/>
              <a:buChar char="•"/>
            </a:pPr>
            <a:r>
              <a:rPr lang="en-US" sz="4850">
                <a:solidFill>
                  <a:srgbClr val="FFFFFF"/>
                </a:solidFill>
                <a:latin typeface="Arimo"/>
              </a:rPr>
              <a:t>KIRITHIK</a:t>
            </a:r>
            <a:r>
              <a:rPr lang="en-US" sz="4850">
                <a:solidFill>
                  <a:srgbClr val="FFFFFF"/>
                </a:solidFill>
                <a:latin typeface="Arimo"/>
              </a:rPr>
              <a:t>      :     RA2211003010138</a:t>
            </a:r>
          </a:p>
          <a:p>
            <a:pPr algn="l" marL="886777" indent="-443389" lvl="1">
              <a:lnSpc>
                <a:spcPts val="5879"/>
              </a:lnSpc>
              <a:buFont typeface="Arial"/>
              <a:buChar char="•"/>
            </a:pPr>
            <a:r>
              <a:rPr lang="en-US" sz="4899">
                <a:solidFill>
                  <a:srgbClr val="FFFFFF"/>
                </a:solidFill>
                <a:latin typeface="Arimo"/>
              </a:rPr>
              <a:t>Manav          :     RA2211003010135</a:t>
            </a:r>
          </a:p>
          <a:p>
            <a:pPr algn="l" marL="877729" indent="-438865" lvl="1">
              <a:lnSpc>
                <a:spcPts val="5820"/>
              </a:lnSpc>
              <a:buFont typeface="Arial"/>
              <a:buChar char="•"/>
            </a:pPr>
            <a:r>
              <a:rPr lang="en-US" sz="4850">
                <a:solidFill>
                  <a:srgbClr val="FFFFFF"/>
                </a:solidFill>
                <a:latin typeface="Arimo"/>
              </a:rPr>
              <a:t>Harsh Jain    :     RA2211003010141</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grpSp>
        <p:nvGrpSpPr>
          <p:cNvPr name="Group 4" id="4"/>
          <p:cNvGrpSpPr/>
          <p:nvPr/>
        </p:nvGrpSpPr>
        <p:grpSpPr>
          <a:xfrm rot="0">
            <a:off x="4376056" y="953588"/>
            <a:ext cx="9535885" cy="1061829"/>
            <a:chOff x="0" y="0"/>
            <a:chExt cx="12714514" cy="1415772"/>
          </a:xfrm>
        </p:grpSpPr>
        <p:sp>
          <p:nvSpPr>
            <p:cNvPr name="Freeform 5" id="5"/>
            <p:cNvSpPr/>
            <p:nvPr/>
          </p:nvSpPr>
          <p:spPr>
            <a:xfrm flipH="false" flipV="false" rot="0">
              <a:off x="-1524" y="-1524"/>
              <a:ext cx="12717526" cy="1418844"/>
            </a:xfrm>
            <a:custGeom>
              <a:avLst/>
              <a:gdLst/>
              <a:ahLst/>
              <a:cxnLst/>
              <a:rect r="r" b="b" t="t" l="l"/>
              <a:pathLst>
                <a:path h="1418844" w="12717526">
                  <a:moveTo>
                    <a:pt x="1524" y="0"/>
                  </a:moveTo>
                  <a:lnTo>
                    <a:pt x="12716002" y="0"/>
                  </a:lnTo>
                  <a:cubicBezTo>
                    <a:pt x="12716891" y="0"/>
                    <a:pt x="12717526" y="762"/>
                    <a:pt x="12717526" y="1524"/>
                  </a:cubicBezTo>
                  <a:lnTo>
                    <a:pt x="12717526" y="1417320"/>
                  </a:lnTo>
                  <a:cubicBezTo>
                    <a:pt x="12717526" y="1418209"/>
                    <a:pt x="12716764" y="1418844"/>
                    <a:pt x="12716002" y="1418844"/>
                  </a:cubicBezTo>
                  <a:lnTo>
                    <a:pt x="1524" y="1418844"/>
                  </a:lnTo>
                  <a:cubicBezTo>
                    <a:pt x="635" y="1418844"/>
                    <a:pt x="0" y="1418082"/>
                    <a:pt x="0" y="1417320"/>
                  </a:cubicBezTo>
                  <a:lnTo>
                    <a:pt x="0" y="1524"/>
                  </a:lnTo>
                  <a:cubicBezTo>
                    <a:pt x="0" y="635"/>
                    <a:pt x="762" y="0"/>
                    <a:pt x="1524" y="0"/>
                  </a:cubicBezTo>
                  <a:moveTo>
                    <a:pt x="1524" y="3048"/>
                  </a:moveTo>
                  <a:lnTo>
                    <a:pt x="1524" y="1524"/>
                  </a:lnTo>
                  <a:lnTo>
                    <a:pt x="3048" y="1524"/>
                  </a:lnTo>
                  <a:lnTo>
                    <a:pt x="3048" y="1417320"/>
                  </a:lnTo>
                  <a:lnTo>
                    <a:pt x="1524" y="1417320"/>
                  </a:lnTo>
                  <a:lnTo>
                    <a:pt x="1524" y="1415796"/>
                  </a:lnTo>
                  <a:lnTo>
                    <a:pt x="12716002" y="1415796"/>
                  </a:lnTo>
                  <a:lnTo>
                    <a:pt x="12716002" y="1417320"/>
                  </a:lnTo>
                  <a:lnTo>
                    <a:pt x="12714478" y="1417320"/>
                  </a:lnTo>
                  <a:lnTo>
                    <a:pt x="12714478" y="1524"/>
                  </a:lnTo>
                  <a:lnTo>
                    <a:pt x="12716002" y="1524"/>
                  </a:lnTo>
                  <a:lnTo>
                    <a:pt x="12716002" y="3048"/>
                  </a:lnTo>
                  <a:lnTo>
                    <a:pt x="1524" y="3048"/>
                  </a:lnTo>
                  <a:close/>
                </a:path>
              </a:pathLst>
            </a:custGeom>
            <a:solidFill>
              <a:srgbClr val="FFFFFF"/>
            </a:solidFill>
          </p:spPr>
        </p:sp>
        <p:sp>
          <p:nvSpPr>
            <p:cNvPr name="TextBox 6" id="6"/>
            <p:cNvSpPr txBox="true"/>
            <p:nvPr/>
          </p:nvSpPr>
          <p:spPr>
            <a:xfrm>
              <a:off x="0" y="-28575"/>
              <a:ext cx="12714514" cy="1444347"/>
            </a:xfrm>
            <a:prstGeom prst="rect">
              <a:avLst/>
            </a:prstGeom>
          </p:spPr>
          <p:txBody>
            <a:bodyPr anchor="t" rtlCol="false" tIns="50800" lIns="50800" bIns="50800" rIns="50800"/>
            <a:lstStyle/>
            <a:p>
              <a:pPr algn="ctr">
                <a:lnSpc>
                  <a:spcPts val="7200"/>
                </a:lnSpc>
              </a:pPr>
              <a:r>
                <a:rPr lang="en-US" sz="6000">
                  <a:solidFill>
                    <a:srgbClr val="FFFFFF"/>
                  </a:solidFill>
                  <a:latin typeface="Arimo"/>
                </a:rPr>
                <a:t>Key Components:</a:t>
              </a:r>
            </a:p>
          </p:txBody>
        </p:sp>
      </p:grpSp>
      <p:sp>
        <p:nvSpPr>
          <p:cNvPr name="TextBox 7" id="7"/>
          <p:cNvSpPr txBox="true"/>
          <p:nvPr/>
        </p:nvSpPr>
        <p:spPr>
          <a:xfrm rot="0">
            <a:off x="822960" y="2737838"/>
            <a:ext cx="16433075" cy="7129581"/>
          </a:xfrm>
          <a:prstGeom prst="rect">
            <a:avLst/>
          </a:prstGeom>
        </p:spPr>
        <p:txBody>
          <a:bodyPr anchor="t" rtlCol="false" tIns="0" lIns="0" bIns="0" rIns="0">
            <a:spAutoFit/>
          </a:bodyPr>
          <a:lstStyle/>
          <a:p>
            <a:pPr algn="just" marL="488632" indent="-244316" lvl="1">
              <a:lnSpc>
                <a:spcPts val="3240"/>
              </a:lnSpc>
              <a:buFont typeface="Arial"/>
              <a:buChar char="•"/>
            </a:pPr>
            <a:r>
              <a:rPr lang="en-US" sz="2700">
                <a:solidFill>
                  <a:srgbClr val="FFFFFF"/>
                </a:solidFill>
                <a:latin typeface="Arimo Bold"/>
              </a:rPr>
              <a:t>Graph Representation</a:t>
            </a:r>
            <a:r>
              <a:rPr lang="en-US" sz="2700">
                <a:solidFill>
                  <a:srgbClr val="FFFFFF"/>
                </a:solidFill>
                <a:latin typeface="Arimo"/>
              </a:rPr>
              <a:t>: Efficient data structures are utilized to represent the road network as a graph, with nodes representing intersections and edges representing road segments. Graph traversal algorithms are employed to explore possible routes between source and destination points.</a:t>
            </a:r>
          </a:p>
          <a:p>
            <a:pPr algn="just" marL="488632" indent="-244316" lvl="1">
              <a:lnSpc>
                <a:spcPts val="3240"/>
              </a:lnSpc>
            </a:pPr>
          </a:p>
          <a:p>
            <a:pPr algn="just" marL="488632" indent="-244316" lvl="1">
              <a:lnSpc>
                <a:spcPts val="3240"/>
              </a:lnSpc>
              <a:buFont typeface="Arial"/>
              <a:buChar char="•"/>
            </a:pPr>
            <a:r>
              <a:rPr lang="en-US" sz="2700">
                <a:solidFill>
                  <a:srgbClr val="FFFFFF"/>
                </a:solidFill>
                <a:latin typeface="Arimo Bold"/>
              </a:rPr>
              <a:t>Real-Time Traffic Updates</a:t>
            </a:r>
            <a:r>
              <a:rPr lang="en-US" sz="2700">
                <a:solidFill>
                  <a:srgbClr val="FFFFFF"/>
                </a:solidFill>
                <a:latin typeface="Arimo"/>
              </a:rPr>
              <a:t>: The system integrates real-time traffic data from external sources, such as GPS devices and traffic sensors, to dynamically adjust route recommendations based on current traffic conditions. This involves the use of dynamic programming and heuristic optimization techniques to adapt routes in response to changing traffic patterns.</a:t>
            </a:r>
          </a:p>
          <a:p>
            <a:pPr algn="just" marL="488632" indent="-244316" lvl="1">
              <a:lnSpc>
                <a:spcPts val="3240"/>
              </a:lnSpc>
            </a:pPr>
          </a:p>
          <a:p>
            <a:pPr algn="just" marL="488632" indent="-244316" lvl="1">
              <a:lnSpc>
                <a:spcPts val="3240"/>
              </a:lnSpc>
              <a:buFont typeface="Arial"/>
              <a:buChar char="•"/>
            </a:pPr>
            <a:r>
              <a:rPr lang="en-US" sz="2700">
                <a:solidFill>
                  <a:srgbClr val="FFFFFF"/>
                </a:solidFill>
                <a:latin typeface="Arimo Bold"/>
              </a:rPr>
              <a:t>User Preferences</a:t>
            </a:r>
            <a:r>
              <a:rPr lang="en-US" sz="2700">
                <a:solidFill>
                  <a:srgbClr val="FFFFFF"/>
                </a:solidFill>
                <a:latin typeface="Arimo"/>
              </a:rPr>
              <a:t>: The Smart Route Planner incorporates user preferences and constraints, such as preferred modes of transportation, avoidance of toll roads, or desire for scenic routes. This involves developing algorithms to prioritize routes based on user-defined criteria while ensuring optimality in terms of time and distance.</a:t>
            </a:r>
          </a:p>
          <a:p>
            <a:pPr algn="just" marL="488632" indent="-244316" lvl="1">
              <a:lnSpc>
                <a:spcPts val="3240"/>
              </a:lnSpc>
            </a:pPr>
          </a:p>
          <a:p>
            <a:pPr algn="just" marL="488632" indent="-244316" lvl="1">
              <a:lnSpc>
                <a:spcPts val="3240"/>
              </a:lnSpc>
              <a:buFont typeface="Arial"/>
              <a:buChar char="•"/>
            </a:pPr>
            <a:r>
              <a:rPr lang="en-US" sz="2700">
                <a:solidFill>
                  <a:srgbClr val="FFFFFF"/>
                </a:solidFill>
                <a:latin typeface="Arimo Bold"/>
              </a:rPr>
              <a:t>Optimization Techniques</a:t>
            </a:r>
            <a:r>
              <a:rPr lang="en-US" sz="2700">
                <a:solidFill>
                  <a:srgbClr val="FFFFFF"/>
                </a:solidFill>
                <a:latin typeface="Arimo"/>
              </a:rPr>
              <a:t>: The project employs various optimization techniques from DAA to improve the efficiency of route planning algorithms. This includes heuristic search, pruning strategies, and parallelization to reduce computational overhead and improve response times.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grpSp>
        <p:nvGrpSpPr>
          <p:cNvPr name="Group 4" id="4"/>
          <p:cNvGrpSpPr/>
          <p:nvPr/>
        </p:nvGrpSpPr>
        <p:grpSpPr>
          <a:xfrm rot="0">
            <a:off x="4376056" y="953588"/>
            <a:ext cx="9535885" cy="1061829"/>
            <a:chOff x="0" y="0"/>
            <a:chExt cx="12714514" cy="1415772"/>
          </a:xfrm>
        </p:grpSpPr>
        <p:sp>
          <p:nvSpPr>
            <p:cNvPr name="Freeform 5" id="5"/>
            <p:cNvSpPr/>
            <p:nvPr/>
          </p:nvSpPr>
          <p:spPr>
            <a:xfrm flipH="false" flipV="false" rot="0">
              <a:off x="-1524" y="-1524"/>
              <a:ext cx="12717526" cy="1418844"/>
            </a:xfrm>
            <a:custGeom>
              <a:avLst/>
              <a:gdLst/>
              <a:ahLst/>
              <a:cxnLst/>
              <a:rect r="r" b="b" t="t" l="l"/>
              <a:pathLst>
                <a:path h="1418844" w="12717526">
                  <a:moveTo>
                    <a:pt x="1524" y="0"/>
                  </a:moveTo>
                  <a:lnTo>
                    <a:pt x="12716002" y="0"/>
                  </a:lnTo>
                  <a:cubicBezTo>
                    <a:pt x="12716891" y="0"/>
                    <a:pt x="12717526" y="762"/>
                    <a:pt x="12717526" y="1524"/>
                  </a:cubicBezTo>
                  <a:lnTo>
                    <a:pt x="12717526" y="1417320"/>
                  </a:lnTo>
                  <a:cubicBezTo>
                    <a:pt x="12717526" y="1418209"/>
                    <a:pt x="12716764" y="1418844"/>
                    <a:pt x="12716002" y="1418844"/>
                  </a:cubicBezTo>
                  <a:lnTo>
                    <a:pt x="1524" y="1418844"/>
                  </a:lnTo>
                  <a:cubicBezTo>
                    <a:pt x="635" y="1418844"/>
                    <a:pt x="0" y="1418082"/>
                    <a:pt x="0" y="1417320"/>
                  </a:cubicBezTo>
                  <a:lnTo>
                    <a:pt x="0" y="1524"/>
                  </a:lnTo>
                  <a:cubicBezTo>
                    <a:pt x="0" y="635"/>
                    <a:pt x="762" y="0"/>
                    <a:pt x="1524" y="0"/>
                  </a:cubicBezTo>
                  <a:moveTo>
                    <a:pt x="1524" y="3048"/>
                  </a:moveTo>
                  <a:lnTo>
                    <a:pt x="1524" y="1524"/>
                  </a:lnTo>
                  <a:lnTo>
                    <a:pt x="3048" y="1524"/>
                  </a:lnTo>
                  <a:lnTo>
                    <a:pt x="3048" y="1417320"/>
                  </a:lnTo>
                  <a:lnTo>
                    <a:pt x="1524" y="1417320"/>
                  </a:lnTo>
                  <a:lnTo>
                    <a:pt x="1524" y="1415796"/>
                  </a:lnTo>
                  <a:lnTo>
                    <a:pt x="12716002" y="1415796"/>
                  </a:lnTo>
                  <a:lnTo>
                    <a:pt x="12716002" y="1417320"/>
                  </a:lnTo>
                  <a:lnTo>
                    <a:pt x="12714478" y="1417320"/>
                  </a:lnTo>
                  <a:lnTo>
                    <a:pt x="12714478" y="1524"/>
                  </a:lnTo>
                  <a:lnTo>
                    <a:pt x="12716002" y="1524"/>
                  </a:lnTo>
                  <a:lnTo>
                    <a:pt x="12716002" y="3048"/>
                  </a:lnTo>
                  <a:lnTo>
                    <a:pt x="1524" y="3048"/>
                  </a:lnTo>
                  <a:close/>
                </a:path>
              </a:pathLst>
            </a:custGeom>
            <a:solidFill>
              <a:srgbClr val="FFFFFF"/>
            </a:solidFill>
          </p:spPr>
        </p:sp>
        <p:sp>
          <p:nvSpPr>
            <p:cNvPr name="TextBox 6" id="6"/>
            <p:cNvSpPr txBox="true"/>
            <p:nvPr/>
          </p:nvSpPr>
          <p:spPr>
            <a:xfrm>
              <a:off x="0" y="-28575"/>
              <a:ext cx="12714514" cy="1444347"/>
            </a:xfrm>
            <a:prstGeom prst="rect">
              <a:avLst/>
            </a:prstGeom>
          </p:spPr>
          <p:txBody>
            <a:bodyPr anchor="t" rtlCol="false" tIns="50800" lIns="50800" bIns="50800" rIns="50800"/>
            <a:lstStyle/>
            <a:p>
              <a:pPr algn="ctr">
                <a:lnSpc>
                  <a:spcPts val="7200"/>
                </a:lnSpc>
              </a:pPr>
              <a:r>
                <a:rPr lang="en-US" sz="6000">
                  <a:solidFill>
                    <a:srgbClr val="FFFFFF"/>
                  </a:solidFill>
                  <a:latin typeface="Arimo"/>
                </a:rPr>
                <a:t>Problem Statement:</a:t>
              </a:r>
            </a:p>
          </p:txBody>
        </p:sp>
      </p:grpSp>
      <p:sp>
        <p:nvSpPr>
          <p:cNvPr name="TextBox 7" id="7"/>
          <p:cNvSpPr txBox="true"/>
          <p:nvPr/>
        </p:nvSpPr>
        <p:spPr>
          <a:xfrm rot="0">
            <a:off x="1711233" y="3187880"/>
            <a:ext cx="14865531" cy="4590424"/>
          </a:xfrm>
          <a:prstGeom prst="rect">
            <a:avLst/>
          </a:prstGeom>
        </p:spPr>
        <p:txBody>
          <a:bodyPr anchor="t" rtlCol="false" tIns="0" lIns="0" bIns="0" rIns="0">
            <a:spAutoFit/>
          </a:bodyPr>
          <a:lstStyle/>
          <a:p>
            <a:pPr algn="just">
              <a:lnSpc>
                <a:spcPts val="5040"/>
              </a:lnSpc>
            </a:pPr>
            <a:r>
              <a:rPr lang="en-US" sz="4200">
                <a:solidFill>
                  <a:srgbClr val="FFFFFF"/>
                </a:solidFill>
                <a:latin typeface="Arimo"/>
              </a:rPr>
              <a:t>Route planning is the process of computing the effective method of transportation or transfers through several stops. Basically, the route planning is used to ascertain which route is the most cost-effective when moving from one place to another. Generally, logistics or transport companies use applications/software for route planning and to compile the required routes.</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988"/>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grpSp>
        <p:nvGrpSpPr>
          <p:cNvPr name="Group 4" id="4"/>
          <p:cNvGrpSpPr/>
          <p:nvPr/>
        </p:nvGrpSpPr>
        <p:grpSpPr>
          <a:xfrm rot="0">
            <a:off x="4376056" y="953588"/>
            <a:ext cx="9535885" cy="1061829"/>
            <a:chOff x="0" y="0"/>
            <a:chExt cx="12714514" cy="1415772"/>
          </a:xfrm>
        </p:grpSpPr>
        <p:sp>
          <p:nvSpPr>
            <p:cNvPr name="Freeform 5" id="5"/>
            <p:cNvSpPr/>
            <p:nvPr/>
          </p:nvSpPr>
          <p:spPr>
            <a:xfrm flipH="false" flipV="false" rot="0">
              <a:off x="-1524" y="-1524"/>
              <a:ext cx="12717526" cy="1418844"/>
            </a:xfrm>
            <a:custGeom>
              <a:avLst/>
              <a:gdLst/>
              <a:ahLst/>
              <a:cxnLst/>
              <a:rect r="r" b="b" t="t" l="l"/>
              <a:pathLst>
                <a:path h="1418844" w="12717526">
                  <a:moveTo>
                    <a:pt x="1524" y="0"/>
                  </a:moveTo>
                  <a:lnTo>
                    <a:pt x="12716002" y="0"/>
                  </a:lnTo>
                  <a:cubicBezTo>
                    <a:pt x="12716891" y="0"/>
                    <a:pt x="12717526" y="762"/>
                    <a:pt x="12717526" y="1524"/>
                  </a:cubicBezTo>
                  <a:lnTo>
                    <a:pt x="12717526" y="1417320"/>
                  </a:lnTo>
                  <a:cubicBezTo>
                    <a:pt x="12717526" y="1418209"/>
                    <a:pt x="12716764" y="1418844"/>
                    <a:pt x="12716002" y="1418844"/>
                  </a:cubicBezTo>
                  <a:lnTo>
                    <a:pt x="1524" y="1418844"/>
                  </a:lnTo>
                  <a:cubicBezTo>
                    <a:pt x="635" y="1418844"/>
                    <a:pt x="0" y="1418082"/>
                    <a:pt x="0" y="1417320"/>
                  </a:cubicBezTo>
                  <a:lnTo>
                    <a:pt x="0" y="1524"/>
                  </a:lnTo>
                  <a:cubicBezTo>
                    <a:pt x="0" y="635"/>
                    <a:pt x="762" y="0"/>
                    <a:pt x="1524" y="0"/>
                  </a:cubicBezTo>
                  <a:moveTo>
                    <a:pt x="1524" y="3048"/>
                  </a:moveTo>
                  <a:lnTo>
                    <a:pt x="1524" y="1524"/>
                  </a:lnTo>
                  <a:lnTo>
                    <a:pt x="3048" y="1524"/>
                  </a:lnTo>
                  <a:lnTo>
                    <a:pt x="3048" y="1417320"/>
                  </a:lnTo>
                  <a:lnTo>
                    <a:pt x="1524" y="1417320"/>
                  </a:lnTo>
                  <a:lnTo>
                    <a:pt x="1524" y="1415796"/>
                  </a:lnTo>
                  <a:lnTo>
                    <a:pt x="12716002" y="1415796"/>
                  </a:lnTo>
                  <a:lnTo>
                    <a:pt x="12716002" y="1417320"/>
                  </a:lnTo>
                  <a:lnTo>
                    <a:pt x="12714478" y="1417320"/>
                  </a:lnTo>
                  <a:lnTo>
                    <a:pt x="12714478" y="1524"/>
                  </a:lnTo>
                  <a:lnTo>
                    <a:pt x="12716002" y="1524"/>
                  </a:lnTo>
                  <a:lnTo>
                    <a:pt x="12716002" y="3048"/>
                  </a:lnTo>
                  <a:lnTo>
                    <a:pt x="1524" y="3048"/>
                  </a:lnTo>
                  <a:close/>
                </a:path>
              </a:pathLst>
            </a:custGeom>
            <a:solidFill>
              <a:srgbClr val="FFFFFF"/>
            </a:solidFill>
          </p:spPr>
        </p:sp>
        <p:sp>
          <p:nvSpPr>
            <p:cNvPr name="TextBox 6" id="6"/>
            <p:cNvSpPr txBox="true"/>
            <p:nvPr/>
          </p:nvSpPr>
          <p:spPr>
            <a:xfrm>
              <a:off x="0" y="-28575"/>
              <a:ext cx="12714514" cy="1444347"/>
            </a:xfrm>
            <a:prstGeom prst="rect">
              <a:avLst/>
            </a:prstGeom>
          </p:spPr>
          <p:txBody>
            <a:bodyPr anchor="t" rtlCol="false" tIns="50800" lIns="50800" bIns="50800" rIns="50800"/>
            <a:lstStyle/>
            <a:p>
              <a:pPr algn="ctr">
                <a:lnSpc>
                  <a:spcPts val="7200"/>
                </a:lnSpc>
              </a:pPr>
              <a:r>
                <a:rPr lang="en-US" sz="6000">
                  <a:solidFill>
                    <a:srgbClr val="FFFFFF"/>
                  </a:solidFill>
                  <a:latin typeface="Arimo"/>
                </a:rPr>
                <a:t>Abstract:</a:t>
              </a:r>
            </a:p>
          </p:txBody>
        </p:sp>
      </p:grpSp>
      <p:sp>
        <p:nvSpPr>
          <p:cNvPr name="TextBox 7" id="7"/>
          <p:cNvSpPr txBox="true"/>
          <p:nvPr/>
        </p:nvSpPr>
        <p:spPr>
          <a:xfrm rot="0">
            <a:off x="927463" y="2626738"/>
            <a:ext cx="16433073" cy="6723607"/>
          </a:xfrm>
          <a:prstGeom prst="rect">
            <a:avLst/>
          </a:prstGeom>
        </p:spPr>
        <p:txBody>
          <a:bodyPr anchor="t" rtlCol="false" tIns="0" lIns="0" bIns="0" rIns="0">
            <a:spAutoFit/>
          </a:bodyPr>
          <a:lstStyle/>
          <a:p>
            <a:pPr algn="just">
              <a:lnSpc>
                <a:spcPts val="4320"/>
              </a:lnSpc>
            </a:pPr>
            <a:r>
              <a:rPr lang="en-US" sz="3600">
                <a:solidFill>
                  <a:srgbClr val="FFFFFF"/>
                </a:solidFill>
                <a:latin typeface="Arimo"/>
              </a:rPr>
              <a:t>Travel route planning techniques for motor and electric vehicles are designed to find the optimal path from the start to the destination point on a roadmap. As traffic conditions can change very quickly during the journey, it is necessary to immediately update all changes in real time. For example, traffic congestion may occur in certain parts of the route due to an increased number of vehicles. The shortest path generally may not be in all cases the best path, as many conditions can affect the length of the journey. If we want to make our cities smart, the transportation system also has to be smart. In this paper, a practically implemented system for vehicle route planning in urban areas is presented, which works in real time and takes a large number of parameters of travel into account. Therefore, this system provides an estimation of travel time that is much more accurate than the standard auto router. </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Freeform 4" id="4"/>
          <p:cNvSpPr/>
          <p:nvPr/>
        </p:nvSpPr>
        <p:spPr>
          <a:xfrm flipH="false" flipV="false" rot="0">
            <a:off x="10522471" y="4014418"/>
            <a:ext cx="7194743" cy="4047043"/>
          </a:xfrm>
          <a:custGeom>
            <a:avLst/>
            <a:gdLst/>
            <a:ahLst/>
            <a:cxnLst/>
            <a:rect r="r" b="b" t="t" l="l"/>
            <a:pathLst>
              <a:path h="4047043" w="7194743">
                <a:moveTo>
                  <a:pt x="0" y="0"/>
                </a:moveTo>
                <a:lnTo>
                  <a:pt x="7194743" y="0"/>
                </a:lnTo>
                <a:lnTo>
                  <a:pt x="7194743" y="4047044"/>
                </a:lnTo>
                <a:lnTo>
                  <a:pt x="0" y="4047044"/>
                </a:lnTo>
                <a:lnTo>
                  <a:pt x="0" y="0"/>
                </a:lnTo>
                <a:close/>
              </a:path>
            </a:pathLst>
          </a:custGeom>
          <a:blipFill>
            <a:blip r:embed="rId4"/>
            <a:stretch>
              <a:fillRect l="0" t="0" r="0" b="0"/>
            </a:stretch>
          </a:blipFill>
        </p:spPr>
      </p:sp>
      <p:sp>
        <p:nvSpPr>
          <p:cNvPr name="TextBox 5" id="5"/>
          <p:cNvSpPr txBox="true"/>
          <p:nvPr/>
        </p:nvSpPr>
        <p:spPr>
          <a:xfrm rot="0">
            <a:off x="548756" y="2758836"/>
            <a:ext cx="9624831" cy="6877050"/>
          </a:xfrm>
          <a:prstGeom prst="rect">
            <a:avLst/>
          </a:prstGeom>
        </p:spPr>
        <p:txBody>
          <a:bodyPr anchor="t" rtlCol="false" tIns="0" lIns="0" bIns="0" rIns="0">
            <a:spAutoFit/>
          </a:bodyPr>
          <a:lstStyle/>
          <a:p>
            <a:pPr algn="just">
              <a:lnSpc>
                <a:spcPts val="3600"/>
              </a:lnSpc>
            </a:pPr>
            <a:r>
              <a:rPr lang="en-US" sz="3000">
                <a:solidFill>
                  <a:srgbClr val="FFFFFF"/>
                </a:solidFill>
                <a:latin typeface="Arimo Bold"/>
              </a:rPr>
              <a:t>Breadth First Search</a:t>
            </a:r>
            <a:r>
              <a:rPr lang="en-US" sz="3000">
                <a:solidFill>
                  <a:srgbClr val="FFFFFF"/>
                </a:solidFill>
                <a:latin typeface="Arimo Bold"/>
              </a:rPr>
              <a:t> Algorithm:</a:t>
            </a:r>
            <a:r>
              <a:rPr lang="en-US" sz="3000">
                <a:solidFill>
                  <a:srgbClr val="FFFFFF"/>
                </a:solidFill>
                <a:latin typeface="Arimo"/>
              </a:rPr>
              <a:t>The bfs_shortest_path function takes three arguments: graph, start, and end. The graph is represented as an adjacency list where each vertex is associated with a list of its neighbors. start is the starting vertex, and end is the destination vertex.</a:t>
            </a:r>
          </a:p>
          <a:p>
            <a:pPr algn="just">
              <a:lnSpc>
                <a:spcPts val="3600"/>
              </a:lnSpc>
            </a:pPr>
            <a:r>
              <a:rPr lang="en-US" sz="3000">
                <a:solidFill>
                  <a:srgbClr val="FFFFFF"/>
                </a:solidFill>
                <a:latin typeface="Arimo"/>
              </a:rPr>
              <a:t>The algorithm uses a queue to perform a breadth-first traversal of the graph. It starts by enqueuing the start vertex along with its path, which initially contains only the start vertex. The visited set is used to keep track of the visited vertices to avoid revisiting them.</a:t>
            </a:r>
          </a:p>
          <a:p>
            <a:pPr algn="just">
              <a:lnSpc>
                <a:spcPts val="3600"/>
              </a:lnSpc>
            </a:pPr>
            <a:r>
              <a:rPr lang="en-US" sz="3000">
                <a:solidFill>
                  <a:srgbClr val="FFFFFF"/>
                </a:solidFill>
                <a:latin typeface="Arimo"/>
              </a:rPr>
              <a:t>In each iteration of the while loop, it dequeues a vertex and its path from the queue. If the dequeued vertex is the destination vertex, it returns the shortest path found so far.</a:t>
            </a:r>
          </a:p>
          <a:p>
            <a:pPr algn="just">
              <a:lnSpc>
                <a:spcPts val="3600"/>
              </a:lnSpc>
            </a:pPr>
          </a:p>
        </p:txBody>
      </p:sp>
      <p:sp>
        <p:nvSpPr>
          <p:cNvPr name="TextBox 6" id="6"/>
          <p:cNvSpPr txBox="true"/>
          <p:nvPr/>
        </p:nvSpPr>
        <p:spPr>
          <a:xfrm rot="0">
            <a:off x="2452392" y="112309"/>
            <a:ext cx="13383215" cy="2375616"/>
          </a:xfrm>
          <a:prstGeom prst="rect">
            <a:avLst/>
          </a:prstGeom>
        </p:spPr>
        <p:txBody>
          <a:bodyPr anchor="t" rtlCol="false" tIns="0" lIns="0" bIns="0" rIns="0">
            <a:spAutoFit/>
          </a:bodyPr>
          <a:lstStyle/>
          <a:p>
            <a:pPr algn="ctr">
              <a:lnSpc>
                <a:spcPts val="9591"/>
              </a:lnSpc>
            </a:pPr>
            <a:r>
              <a:rPr lang="en-US" sz="6851">
                <a:solidFill>
                  <a:srgbClr val="FFFFFF"/>
                </a:solidFill>
                <a:latin typeface="Canva Sans Bold"/>
              </a:rPr>
              <a:t>Breadth First Search Algorithm:</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Freeform 4" id="4"/>
          <p:cNvSpPr/>
          <p:nvPr/>
        </p:nvSpPr>
        <p:spPr>
          <a:xfrm flipH="false" flipV="false" rot="0">
            <a:off x="6816040" y="2552896"/>
            <a:ext cx="4655920" cy="7117330"/>
          </a:xfrm>
          <a:custGeom>
            <a:avLst/>
            <a:gdLst/>
            <a:ahLst/>
            <a:cxnLst/>
            <a:rect r="r" b="b" t="t" l="l"/>
            <a:pathLst>
              <a:path h="7117330" w="4655920">
                <a:moveTo>
                  <a:pt x="0" y="0"/>
                </a:moveTo>
                <a:lnTo>
                  <a:pt x="4655920" y="0"/>
                </a:lnTo>
                <a:lnTo>
                  <a:pt x="4655920" y="7117330"/>
                </a:lnTo>
                <a:lnTo>
                  <a:pt x="0" y="7117330"/>
                </a:lnTo>
                <a:lnTo>
                  <a:pt x="0" y="0"/>
                </a:lnTo>
                <a:close/>
              </a:path>
            </a:pathLst>
          </a:custGeom>
          <a:blipFill>
            <a:blip r:embed="rId4"/>
            <a:stretch>
              <a:fillRect l="0" t="0" r="0" b="0"/>
            </a:stretch>
          </a:blipFill>
        </p:spPr>
      </p:sp>
      <p:sp>
        <p:nvSpPr>
          <p:cNvPr name="TextBox 5" id="5"/>
          <p:cNvSpPr txBox="true"/>
          <p:nvPr/>
        </p:nvSpPr>
        <p:spPr>
          <a:xfrm rot="0">
            <a:off x="2829775" y="259562"/>
            <a:ext cx="12628450" cy="2076821"/>
          </a:xfrm>
          <a:prstGeom prst="rect">
            <a:avLst/>
          </a:prstGeom>
        </p:spPr>
        <p:txBody>
          <a:bodyPr anchor="t" rtlCol="false" tIns="0" lIns="0" bIns="0" rIns="0">
            <a:spAutoFit/>
          </a:bodyPr>
          <a:lstStyle/>
          <a:p>
            <a:pPr algn="ctr">
              <a:lnSpc>
                <a:spcPts val="8379"/>
              </a:lnSpc>
            </a:pPr>
            <a:r>
              <a:rPr lang="en-US" sz="5985">
                <a:solidFill>
                  <a:srgbClr val="FFFFFF"/>
                </a:solidFill>
                <a:latin typeface="Canva Sans Bold"/>
              </a:rPr>
              <a:t>Flow Chart for Breadth First Search Algorithm:</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grpSp>
        <p:nvGrpSpPr>
          <p:cNvPr name="Group 4" id="4"/>
          <p:cNvGrpSpPr/>
          <p:nvPr/>
        </p:nvGrpSpPr>
        <p:grpSpPr>
          <a:xfrm rot="0">
            <a:off x="4376056" y="953588"/>
            <a:ext cx="9535885" cy="1061829"/>
            <a:chOff x="0" y="0"/>
            <a:chExt cx="12714514" cy="1415772"/>
          </a:xfrm>
        </p:grpSpPr>
        <p:sp>
          <p:nvSpPr>
            <p:cNvPr name="Freeform 5" id="5"/>
            <p:cNvSpPr/>
            <p:nvPr/>
          </p:nvSpPr>
          <p:spPr>
            <a:xfrm flipH="false" flipV="false" rot="0">
              <a:off x="-1524" y="-1524"/>
              <a:ext cx="12717526" cy="1418844"/>
            </a:xfrm>
            <a:custGeom>
              <a:avLst/>
              <a:gdLst/>
              <a:ahLst/>
              <a:cxnLst/>
              <a:rect r="r" b="b" t="t" l="l"/>
              <a:pathLst>
                <a:path h="1418844" w="12717526">
                  <a:moveTo>
                    <a:pt x="1524" y="0"/>
                  </a:moveTo>
                  <a:lnTo>
                    <a:pt x="12716002" y="0"/>
                  </a:lnTo>
                  <a:cubicBezTo>
                    <a:pt x="12716891" y="0"/>
                    <a:pt x="12717526" y="762"/>
                    <a:pt x="12717526" y="1524"/>
                  </a:cubicBezTo>
                  <a:lnTo>
                    <a:pt x="12717526" y="1417320"/>
                  </a:lnTo>
                  <a:cubicBezTo>
                    <a:pt x="12717526" y="1418209"/>
                    <a:pt x="12716764" y="1418844"/>
                    <a:pt x="12716002" y="1418844"/>
                  </a:cubicBezTo>
                  <a:lnTo>
                    <a:pt x="1524" y="1418844"/>
                  </a:lnTo>
                  <a:cubicBezTo>
                    <a:pt x="635" y="1418844"/>
                    <a:pt x="0" y="1418082"/>
                    <a:pt x="0" y="1417320"/>
                  </a:cubicBezTo>
                  <a:lnTo>
                    <a:pt x="0" y="1524"/>
                  </a:lnTo>
                  <a:cubicBezTo>
                    <a:pt x="0" y="635"/>
                    <a:pt x="762" y="0"/>
                    <a:pt x="1524" y="0"/>
                  </a:cubicBezTo>
                  <a:moveTo>
                    <a:pt x="1524" y="3048"/>
                  </a:moveTo>
                  <a:lnTo>
                    <a:pt x="1524" y="1524"/>
                  </a:lnTo>
                  <a:lnTo>
                    <a:pt x="3048" y="1524"/>
                  </a:lnTo>
                  <a:lnTo>
                    <a:pt x="3048" y="1417320"/>
                  </a:lnTo>
                  <a:lnTo>
                    <a:pt x="1524" y="1417320"/>
                  </a:lnTo>
                  <a:lnTo>
                    <a:pt x="1524" y="1415796"/>
                  </a:lnTo>
                  <a:lnTo>
                    <a:pt x="12716002" y="1415796"/>
                  </a:lnTo>
                  <a:lnTo>
                    <a:pt x="12716002" y="1417320"/>
                  </a:lnTo>
                  <a:lnTo>
                    <a:pt x="12714478" y="1417320"/>
                  </a:lnTo>
                  <a:lnTo>
                    <a:pt x="12714478" y="1524"/>
                  </a:lnTo>
                  <a:lnTo>
                    <a:pt x="12716002" y="1524"/>
                  </a:lnTo>
                  <a:lnTo>
                    <a:pt x="12716002" y="3048"/>
                  </a:lnTo>
                  <a:lnTo>
                    <a:pt x="1524" y="3048"/>
                  </a:lnTo>
                  <a:close/>
                </a:path>
              </a:pathLst>
            </a:custGeom>
            <a:solidFill>
              <a:srgbClr val="FFFFFF"/>
            </a:solidFill>
          </p:spPr>
        </p:sp>
        <p:sp>
          <p:nvSpPr>
            <p:cNvPr name="TextBox 6" id="6"/>
            <p:cNvSpPr txBox="true"/>
            <p:nvPr/>
          </p:nvSpPr>
          <p:spPr>
            <a:xfrm>
              <a:off x="0" y="-28575"/>
              <a:ext cx="12714514" cy="1444347"/>
            </a:xfrm>
            <a:prstGeom prst="rect">
              <a:avLst/>
            </a:prstGeom>
          </p:spPr>
          <p:txBody>
            <a:bodyPr anchor="t" rtlCol="false" tIns="50800" lIns="50800" bIns="50800" rIns="50800"/>
            <a:lstStyle/>
            <a:p>
              <a:pPr algn="ctr">
                <a:lnSpc>
                  <a:spcPts val="7200"/>
                </a:lnSpc>
              </a:pPr>
              <a:r>
                <a:rPr lang="en-US" sz="6000">
                  <a:solidFill>
                    <a:srgbClr val="FFFFFF"/>
                  </a:solidFill>
                  <a:latin typeface="Arimo Bold"/>
                </a:rPr>
                <a:t>Dijkstra's </a:t>
              </a:r>
              <a:r>
                <a:rPr lang="en-US" sz="6000">
                  <a:solidFill>
                    <a:srgbClr val="FFFFFF"/>
                  </a:solidFill>
                  <a:latin typeface="Arimo"/>
                </a:rPr>
                <a:t>Algorithm:</a:t>
              </a:r>
            </a:p>
          </p:txBody>
        </p:sp>
      </p:grpSp>
      <p:sp>
        <p:nvSpPr>
          <p:cNvPr name="TextBox 7" id="7"/>
          <p:cNvSpPr txBox="true"/>
          <p:nvPr/>
        </p:nvSpPr>
        <p:spPr>
          <a:xfrm rot="0">
            <a:off x="548756" y="2758836"/>
            <a:ext cx="9624831" cy="5048250"/>
          </a:xfrm>
          <a:prstGeom prst="rect">
            <a:avLst/>
          </a:prstGeom>
        </p:spPr>
        <p:txBody>
          <a:bodyPr anchor="t" rtlCol="false" tIns="0" lIns="0" bIns="0" rIns="0">
            <a:spAutoFit/>
          </a:bodyPr>
          <a:lstStyle/>
          <a:p>
            <a:pPr algn="just">
              <a:lnSpc>
                <a:spcPts val="3600"/>
              </a:lnSpc>
            </a:pPr>
            <a:r>
              <a:rPr lang="en-US" sz="3000">
                <a:solidFill>
                  <a:srgbClr val="FFFFFF"/>
                </a:solidFill>
                <a:latin typeface="Arimo Bold"/>
              </a:rPr>
              <a:t>Dijkstra's Algorithm:</a:t>
            </a:r>
            <a:r>
              <a:rPr lang="en-US" sz="3000">
                <a:solidFill>
                  <a:srgbClr val="FFFFFF"/>
                </a:solidFill>
                <a:latin typeface="Arimo"/>
              </a:rPr>
              <a:t> Dijkstra's Algorithm is a Graph algorithm that finds the shortest path from a source vertex to all other vertices in the Graph (single source shortest path). It is a type of Greedy Algorithm that only works on Weighted Graphs having positive weights. The time complexity of Dijkstra's Algorithm is O(V2) with the help of the adjacency matrix representation of the graph. This time complexity can be reduced to O((V + E) log V) with the help of an adjacency list representation of the graph, where V is the number of vertices and E is the number of edges in the graph.</a:t>
            </a:r>
          </a:p>
        </p:txBody>
      </p:sp>
      <p:sp>
        <p:nvSpPr>
          <p:cNvPr name="Freeform 8" id="8"/>
          <p:cNvSpPr/>
          <p:nvPr/>
        </p:nvSpPr>
        <p:spPr>
          <a:xfrm flipH="false" flipV="false" rot="0">
            <a:off x="11199741" y="3791292"/>
            <a:ext cx="6630944" cy="3687195"/>
          </a:xfrm>
          <a:custGeom>
            <a:avLst/>
            <a:gdLst/>
            <a:ahLst/>
            <a:cxnLst/>
            <a:rect r="r" b="b" t="t" l="l"/>
            <a:pathLst>
              <a:path h="3687195" w="6630944">
                <a:moveTo>
                  <a:pt x="0" y="0"/>
                </a:moveTo>
                <a:lnTo>
                  <a:pt x="6630943" y="0"/>
                </a:lnTo>
                <a:lnTo>
                  <a:pt x="6630943" y="3687195"/>
                </a:lnTo>
                <a:lnTo>
                  <a:pt x="0" y="3687195"/>
                </a:lnTo>
                <a:lnTo>
                  <a:pt x="0" y="0"/>
                </a:lnTo>
                <a:close/>
              </a:path>
            </a:pathLst>
          </a:custGeom>
          <a:blipFill>
            <a:blip r:embed="rId4"/>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272338" y="373861"/>
            <a:ext cx="1444877" cy="1440304"/>
          </a:xfrm>
          <a:custGeom>
            <a:avLst/>
            <a:gdLst/>
            <a:ahLst/>
            <a:cxnLst/>
            <a:rect r="r" b="b" t="t" l="l"/>
            <a:pathLst>
              <a:path h="1440304" w="1444877">
                <a:moveTo>
                  <a:pt x="0" y="0"/>
                </a:moveTo>
                <a:lnTo>
                  <a:pt x="1444876" y="0"/>
                </a:lnTo>
                <a:lnTo>
                  <a:pt x="1444876" y="1440305"/>
                </a:lnTo>
                <a:lnTo>
                  <a:pt x="0" y="1440305"/>
                </a:lnTo>
                <a:lnTo>
                  <a:pt x="0" y="0"/>
                </a:lnTo>
                <a:close/>
              </a:path>
            </a:pathLst>
          </a:custGeom>
          <a:blipFill>
            <a:blip r:embed="rId3"/>
            <a:stretch>
              <a:fillRect l="0" t="0" r="0" b="0"/>
            </a:stretch>
          </a:blipFill>
        </p:spPr>
      </p:sp>
      <p:sp>
        <p:nvSpPr>
          <p:cNvPr name="Freeform 4" id="4"/>
          <p:cNvSpPr/>
          <p:nvPr/>
        </p:nvSpPr>
        <p:spPr>
          <a:xfrm flipH="false" flipV="false" rot="0">
            <a:off x="6418021" y="2628934"/>
            <a:ext cx="5451957" cy="7260190"/>
          </a:xfrm>
          <a:custGeom>
            <a:avLst/>
            <a:gdLst/>
            <a:ahLst/>
            <a:cxnLst/>
            <a:rect r="r" b="b" t="t" l="l"/>
            <a:pathLst>
              <a:path h="7260190" w="5451957">
                <a:moveTo>
                  <a:pt x="0" y="0"/>
                </a:moveTo>
                <a:lnTo>
                  <a:pt x="5451958" y="0"/>
                </a:lnTo>
                <a:lnTo>
                  <a:pt x="5451958" y="7260190"/>
                </a:lnTo>
                <a:lnTo>
                  <a:pt x="0" y="7260190"/>
                </a:lnTo>
                <a:lnTo>
                  <a:pt x="0" y="0"/>
                </a:lnTo>
                <a:close/>
              </a:path>
            </a:pathLst>
          </a:custGeom>
          <a:blipFill>
            <a:blip r:embed="rId4"/>
            <a:stretch>
              <a:fillRect l="0" t="0" r="0" b="0"/>
            </a:stretch>
          </a:blipFill>
        </p:spPr>
      </p:sp>
      <p:sp>
        <p:nvSpPr>
          <p:cNvPr name="TextBox 5" id="5"/>
          <p:cNvSpPr txBox="true"/>
          <p:nvPr/>
        </p:nvSpPr>
        <p:spPr>
          <a:xfrm rot="0">
            <a:off x="2829775" y="259562"/>
            <a:ext cx="12628450" cy="2076821"/>
          </a:xfrm>
          <a:prstGeom prst="rect">
            <a:avLst/>
          </a:prstGeom>
        </p:spPr>
        <p:txBody>
          <a:bodyPr anchor="t" rtlCol="false" tIns="0" lIns="0" bIns="0" rIns="0">
            <a:spAutoFit/>
          </a:bodyPr>
          <a:lstStyle/>
          <a:p>
            <a:pPr algn="ctr">
              <a:lnSpc>
                <a:spcPts val="8379"/>
              </a:lnSpc>
            </a:pPr>
            <a:r>
              <a:rPr lang="en-US" sz="5985">
                <a:solidFill>
                  <a:srgbClr val="FFFFFF"/>
                </a:solidFill>
                <a:latin typeface="Canva Sans Bold"/>
              </a:rPr>
              <a:t>Flow Chart for Dijkstra's Algorithm:</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DAF_N_Som-o</dc:identifier>
  <dcterms:modified xsi:type="dcterms:W3CDTF">2011-08-01T06:04:30Z</dcterms:modified>
  <cp:revision>1</cp:revision>
  <dc:title>DAA_Mini Project.pptx</dc:title>
</cp:coreProperties>
</file>